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67" r:id="rId3"/>
    <p:sldId id="257" r:id="rId4"/>
    <p:sldId id="259" r:id="rId5"/>
    <p:sldId id="265" r:id="rId6"/>
    <p:sldId id="258" r:id="rId7"/>
    <p:sldId id="260" r:id="rId8"/>
    <p:sldId id="261" r:id="rId9"/>
    <p:sldId id="263" r:id="rId10"/>
    <p:sldId id="264" r:id="rId11"/>
    <p:sldId id="266" r:id="rId12"/>
  </p:sldIdLst>
  <p:sldSz cx="9906000" cy="6858000" type="A4"/>
  <p:notesSz cx="7104063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8B4"/>
    <a:srgbClr val="1C5996"/>
    <a:srgbClr val="1F5B98"/>
    <a:srgbClr val="1B5895"/>
    <a:srgbClr val="225D99"/>
    <a:srgbClr val="1A5795"/>
    <a:srgbClr val="1D5A96"/>
    <a:srgbClr val="135392"/>
    <a:srgbClr val="1A5895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46" autoAdjust="0"/>
    <p:restoredTop sz="94660"/>
  </p:normalViewPr>
  <p:slideViewPr>
    <p:cSldViewPr snapToGrid="0">
      <p:cViewPr varScale="1">
        <p:scale>
          <a:sx n="96" d="100"/>
          <a:sy n="96" d="100"/>
        </p:scale>
        <p:origin x="12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7650" y="228600"/>
            <a:ext cx="9420606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29304" y="5353963"/>
            <a:ext cx="9450324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600200"/>
            <a:ext cx="8420100" cy="1780108"/>
          </a:xfrm>
        </p:spPr>
        <p:txBody>
          <a:bodyPr anchor="b">
            <a:normAutofit/>
          </a:bodyPr>
          <a:lstStyle>
            <a:lvl1pPr>
              <a:defRPr sz="3575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556001"/>
            <a:ext cx="69342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1625">
                <a:solidFill>
                  <a:srgbClr val="FFFFFF"/>
                </a:solidFill>
              </a:defRPr>
            </a:lvl1pPr>
            <a:lvl2pPr marL="371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046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91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47650" y="228600"/>
            <a:ext cx="9420606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29304" y="714191"/>
            <a:ext cx="9450324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447803"/>
            <a:ext cx="222885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447800"/>
            <a:ext cx="652145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6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2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47650" y="228600"/>
            <a:ext cx="9420606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551393" y="4203592"/>
            <a:ext cx="3116132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 sz="1463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837597" y="4075290"/>
            <a:ext cx="6006558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 sz="1463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064457" y="4087562"/>
            <a:ext cx="5923645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 sz="1463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6076949" y="4074180"/>
            <a:ext cx="3583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 sz="1463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29304" y="4058555"/>
            <a:ext cx="9450324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535" y="2463560"/>
            <a:ext cx="8420100" cy="1524000"/>
          </a:xfrm>
        </p:spPr>
        <p:txBody>
          <a:bodyPr anchor="t">
            <a:normAutofit/>
          </a:bodyPr>
          <a:lstStyle>
            <a:lvl1pPr algn="ctr">
              <a:defRPr sz="3575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1312" y="1437449"/>
            <a:ext cx="6952545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1625">
                <a:solidFill>
                  <a:srgbClr val="FFFFFF"/>
                </a:solidFill>
              </a:defRPr>
            </a:lvl1pPr>
            <a:lvl2pPr marL="371484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53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937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421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906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9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874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609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733043" y="2679192"/>
            <a:ext cx="4140708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032248" y="2679192"/>
            <a:ext cx="4140708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69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044" y="2678114"/>
            <a:ext cx="4140708" cy="639762"/>
          </a:xfrm>
        </p:spPr>
        <p:txBody>
          <a:bodyPr anchor="ctr"/>
          <a:lstStyle>
            <a:lvl1pPr marL="0" indent="0" algn="ctr">
              <a:buNone/>
              <a:defRPr sz="1950" b="0">
                <a:solidFill>
                  <a:schemeClr val="tx2"/>
                </a:solidFill>
                <a:latin typeface="+mj-lt"/>
              </a:defRPr>
            </a:lvl1pPr>
            <a:lvl2pPr marL="371484" indent="0">
              <a:buNone/>
              <a:defRPr sz="1625" b="1"/>
            </a:lvl2pPr>
            <a:lvl3pPr marL="742969" indent="0">
              <a:buNone/>
              <a:defRPr sz="1463" b="1"/>
            </a:lvl3pPr>
            <a:lvl4pPr marL="1114453" indent="0">
              <a:buNone/>
              <a:defRPr sz="1300" b="1"/>
            </a:lvl4pPr>
            <a:lvl5pPr marL="1485937" indent="0">
              <a:buNone/>
              <a:defRPr sz="1300" b="1"/>
            </a:lvl5pPr>
            <a:lvl6pPr marL="1857421" indent="0">
              <a:buNone/>
              <a:defRPr sz="1300" b="1"/>
            </a:lvl6pPr>
            <a:lvl7pPr marL="2228906" indent="0">
              <a:buNone/>
              <a:defRPr sz="1300" b="1"/>
            </a:lvl7pPr>
            <a:lvl8pPr marL="2600390" indent="0">
              <a:buNone/>
              <a:defRPr sz="1300" b="1"/>
            </a:lvl8pPr>
            <a:lvl9pPr marL="2971874" indent="0">
              <a:buNone/>
              <a:defRPr sz="1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3779" y="3429006"/>
            <a:ext cx="4138393" cy="2697163"/>
          </a:xfrm>
        </p:spPr>
        <p:txBody>
          <a:bodyPr/>
          <a:lstStyle>
            <a:lvl1pPr>
              <a:defRPr sz="1625"/>
            </a:lvl1pPr>
            <a:lvl2pPr>
              <a:defRPr sz="1463"/>
            </a:lvl2pPr>
            <a:lvl3pPr>
              <a:defRPr sz="1300"/>
            </a:lvl3pPr>
            <a:lvl4pPr>
              <a:defRPr sz="1138"/>
            </a:lvl4pPr>
            <a:lvl5pPr>
              <a:defRPr sz="1138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5550" y="2678113"/>
            <a:ext cx="4140708" cy="639762"/>
          </a:xfrm>
        </p:spPr>
        <p:txBody>
          <a:bodyPr anchor="ctr"/>
          <a:lstStyle>
            <a:lvl1pPr marL="0" indent="0" algn="ctr">
              <a:buNone/>
              <a:defRPr sz="1950" b="0" i="0">
                <a:solidFill>
                  <a:schemeClr val="tx2"/>
                </a:solidFill>
                <a:latin typeface="+mj-lt"/>
              </a:defRPr>
            </a:lvl1pPr>
            <a:lvl2pPr marL="371484" indent="0">
              <a:buNone/>
              <a:defRPr sz="1625" b="1"/>
            </a:lvl2pPr>
            <a:lvl3pPr marL="742969" indent="0">
              <a:buNone/>
              <a:defRPr sz="1463" b="1"/>
            </a:lvl3pPr>
            <a:lvl4pPr marL="1114453" indent="0">
              <a:buNone/>
              <a:defRPr sz="1300" b="1"/>
            </a:lvl4pPr>
            <a:lvl5pPr marL="1485937" indent="0">
              <a:buNone/>
              <a:defRPr sz="1300" b="1"/>
            </a:lvl5pPr>
            <a:lvl6pPr marL="1857421" indent="0">
              <a:buNone/>
              <a:defRPr sz="1300" b="1"/>
            </a:lvl6pPr>
            <a:lvl7pPr marL="2228906" indent="0">
              <a:buNone/>
              <a:defRPr sz="1300" b="1"/>
            </a:lvl7pPr>
            <a:lvl8pPr marL="2600390" indent="0">
              <a:buNone/>
              <a:defRPr sz="1300" b="1"/>
            </a:lvl8pPr>
            <a:lvl9pPr marL="2971874" indent="0">
              <a:buNone/>
              <a:defRPr sz="1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3429006"/>
            <a:ext cx="4140708" cy="2697163"/>
          </a:xfrm>
        </p:spPr>
        <p:txBody>
          <a:bodyPr/>
          <a:lstStyle>
            <a:lvl1pPr>
              <a:defRPr sz="1625"/>
            </a:lvl1pPr>
            <a:lvl2pPr>
              <a:defRPr sz="1463"/>
            </a:lvl2pPr>
            <a:lvl3pPr>
              <a:defRPr sz="1300"/>
            </a:lvl3pPr>
            <a:lvl4pPr>
              <a:defRPr sz="1138"/>
            </a:lvl4pPr>
            <a:lvl5pPr>
              <a:defRPr sz="1138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775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74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47650" y="228600"/>
            <a:ext cx="9420606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29304" y="714191"/>
            <a:ext cx="9450324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29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47650" y="228600"/>
            <a:ext cx="9420606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600" y="3581406"/>
            <a:ext cx="36322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488"/>
              </a:spcAft>
              <a:buNone/>
              <a:defRPr sz="1463">
                <a:solidFill>
                  <a:schemeClr val="tx2"/>
                </a:solidFill>
              </a:defRPr>
            </a:lvl1pPr>
            <a:lvl2pPr marL="371484" indent="0">
              <a:buNone/>
              <a:defRPr sz="975"/>
            </a:lvl2pPr>
            <a:lvl3pPr marL="742969" indent="0">
              <a:buNone/>
              <a:defRPr sz="813"/>
            </a:lvl3pPr>
            <a:lvl4pPr marL="1114453" indent="0">
              <a:buNone/>
              <a:defRPr sz="731"/>
            </a:lvl4pPr>
            <a:lvl5pPr marL="1485937" indent="0">
              <a:buNone/>
              <a:defRPr sz="731"/>
            </a:lvl5pPr>
            <a:lvl6pPr marL="1857421" indent="0">
              <a:buNone/>
              <a:defRPr sz="731"/>
            </a:lvl6pPr>
            <a:lvl7pPr marL="2228906" indent="0">
              <a:buNone/>
              <a:defRPr sz="731"/>
            </a:lvl7pPr>
            <a:lvl8pPr marL="2600390" indent="0">
              <a:buNone/>
              <a:defRPr sz="731"/>
            </a:lvl8pPr>
            <a:lvl9pPr marL="2971874" indent="0">
              <a:buNone/>
              <a:defRPr sz="73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29304" y="714191"/>
            <a:ext cx="9450324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90600" y="2286000"/>
            <a:ext cx="3632200" cy="1252728"/>
          </a:xfrm>
        </p:spPr>
        <p:txBody>
          <a:bodyPr anchor="b">
            <a:noAutofit/>
          </a:bodyPr>
          <a:lstStyle>
            <a:lvl1pPr algn="l">
              <a:defRPr sz="26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628" y="1828800"/>
            <a:ext cx="4229416" cy="3810000"/>
          </a:xfrm>
        </p:spPr>
        <p:txBody>
          <a:bodyPr anchor="ctr"/>
          <a:lstStyle>
            <a:lvl1pPr>
              <a:buClr>
                <a:schemeClr val="bg1"/>
              </a:buClr>
              <a:defRPr sz="1788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25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63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3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300">
                <a:solidFill>
                  <a:schemeClr val="tx2"/>
                </a:solidFill>
              </a:defRPr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56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47650" y="228600"/>
            <a:ext cx="9420606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29304" y="5353963"/>
            <a:ext cx="9450324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0335" y="338667"/>
            <a:ext cx="4130366" cy="2429934"/>
          </a:xfrm>
        </p:spPr>
        <p:txBody>
          <a:bodyPr anchor="b">
            <a:normAutofit/>
          </a:bodyPr>
          <a:lstStyle>
            <a:lvl1pPr algn="l">
              <a:defRPr sz="2275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4029" y="2785533"/>
            <a:ext cx="4136672" cy="2421467"/>
          </a:xfrm>
        </p:spPr>
        <p:txBody>
          <a:bodyPr>
            <a:normAutofit/>
          </a:bodyPr>
          <a:lstStyle>
            <a:lvl1pPr marL="0" indent="0">
              <a:buNone/>
              <a:defRPr sz="1463">
                <a:solidFill>
                  <a:srgbClr val="FFFFFF"/>
                </a:solidFill>
              </a:defRPr>
            </a:lvl1pPr>
            <a:lvl2pPr marL="371484" indent="0">
              <a:buNone/>
              <a:defRPr sz="975"/>
            </a:lvl2pPr>
            <a:lvl3pPr marL="742969" indent="0">
              <a:buNone/>
              <a:defRPr sz="813"/>
            </a:lvl3pPr>
            <a:lvl4pPr marL="1114453" indent="0">
              <a:buNone/>
              <a:defRPr sz="731"/>
            </a:lvl4pPr>
            <a:lvl5pPr marL="1485937" indent="0">
              <a:buNone/>
              <a:defRPr sz="731"/>
            </a:lvl5pPr>
            <a:lvl6pPr marL="1857421" indent="0">
              <a:buNone/>
              <a:defRPr sz="731"/>
            </a:lvl6pPr>
            <a:lvl7pPr marL="2228906" indent="0">
              <a:buNone/>
              <a:defRPr sz="731"/>
            </a:lvl7pPr>
            <a:lvl8pPr marL="2600390" indent="0">
              <a:buNone/>
              <a:defRPr sz="731"/>
            </a:lvl8pPr>
            <a:lvl9pPr marL="2971874" indent="0">
              <a:buNone/>
              <a:defRPr sz="73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08050" y="1371600"/>
            <a:ext cx="386334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371484" indent="0">
              <a:buNone/>
              <a:defRPr sz="2275"/>
            </a:lvl2pPr>
            <a:lvl3pPr marL="742969" indent="0">
              <a:buNone/>
              <a:defRPr sz="1950"/>
            </a:lvl3pPr>
            <a:lvl4pPr marL="1114453" indent="0">
              <a:buNone/>
              <a:defRPr sz="1625"/>
            </a:lvl4pPr>
            <a:lvl5pPr marL="1485937" indent="0">
              <a:buNone/>
              <a:defRPr sz="1625"/>
            </a:lvl5pPr>
            <a:lvl6pPr marL="1857421" indent="0">
              <a:buNone/>
              <a:defRPr sz="1625"/>
            </a:lvl6pPr>
            <a:lvl7pPr marL="2228906" indent="0">
              <a:buNone/>
              <a:defRPr sz="1625"/>
            </a:lvl7pPr>
            <a:lvl8pPr marL="2600390" indent="0">
              <a:buNone/>
              <a:defRPr sz="1625"/>
            </a:lvl8pPr>
            <a:lvl9pPr marL="2971874" indent="0">
              <a:buNone/>
              <a:defRPr sz="1625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4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47650" y="228600"/>
            <a:ext cx="9420606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29304" y="1679429"/>
            <a:ext cx="9450324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338328"/>
            <a:ext cx="89154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3979" y="6250170"/>
            <a:ext cx="4102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3">
                <a:solidFill>
                  <a:schemeClr val="tx2"/>
                </a:solidFill>
              </a:defRPr>
            </a:lvl1pPr>
          </a:lstStyle>
          <a:p>
            <a:fld id="{23E99DB1-6F20-4E04-8100-42DA6ACEAAF1}" type="datetimeFigureOut">
              <a:rPr lang="ru-RU" smtClean="0"/>
              <a:t>26.04.2021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9778" y="6250170"/>
            <a:ext cx="4102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3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3679" y="6250169"/>
            <a:ext cx="12586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3">
                <a:solidFill>
                  <a:schemeClr val="tx2"/>
                </a:solidFill>
              </a:defRPr>
            </a:lvl1pPr>
          </a:lstStyle>
          <a:p>
            <a:fld id="{BAF70E85-D828-472B-97D1-9D2B249BABF7}" type="slidenum">
              <a:rPr lang="ru-RU" smtClean="0"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40" y="2675467"/>
            <a:ext cx="8025694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4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742969" rtl="0" eaLnBrk="1" latinLnBrk="0" hangingPunct="1">
        <a:spcBef>
          <a:spcPct val="0"/>
        </a:spcBef>
        <a:buNone/>
        <a:defRPr sz="3575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2891" indent="-222891" algn="l" defTabSz="742969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950" kern="1200">
          <a:solidFill>
            <a:schemeClr val="tx2"/>
          </a:solidFill>
          <a:latin typeface="+mn-lt"/>
          <a:ea typeface="+mn-ea"/>
          <a:cs typeface="+mn-cs"/>
        </a:defRPr>
      </a:lvl1pPr>
      <a:lvl2pPr marL="468226" indent="-222891" algn="l" defTabSz="742969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788" kern="1200">
          <a:solidFill>
            <a:schemeClr val="tx2"/>
          </a:solidFill>
          <a:latin typeface="+mn-lt"/>
          <a:ea typeface="+mn-ea"/>
          <a:cs typeface="+mn-cs"/>
        </a:defRPr>
      </a:lvl2pPr>
      <a:lvl3pPr marL="695243" indent="-185742" algn="l" defTabSz="742969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25" kern="1200">
          <a:solidFill>
            <a:schemeClr val="tx2"/>
          </a:solidFill>
          <a:latin typeface="+mn-lt"/>
          <a:ea typeface="+mn-ea"/>
          <a:cs typeface="+mn-cs"/>
        </a:defRPr>
      </a:lvl3pPr>
      <a:lvl4pPr marL="928711" indent="-185742" algn="l" defTabSz="742969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463" kern="1200">
          <a:solidFill>
            <a:schemeClr val="tx2"/>
          </a:solidFill>
          <a:latin typeface="+mn-lt"/>
          <a:ea typeface="+mn-ea"/>
          <a:cs typeface="+mn-cs"/>
        </a:defRPr>
      </a:lvl4pPr>
      <a:lvl5pPr marL="1188750" indent="-185742" algn="l" defTabSz="742969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300" kern="1200">
          <a:solidFill>
            <a:schemeClr val="tx2"/>
          </a:solidFill>
          <a:latin typeface="+mn-lt"/>
          <a:ea typeface="+mn-ea"/>
          <a:cs typeface="+mn-cs"/>
        </a:defRPr>
      </a:lvl5pPr>
      <a:lvl6pPr marL="1448789" indent="-185742" algn="l" defTabSz="742969" rtl="0" eaLnBrk="1" latinLnBrk="0" hangingPunct="1">
        <a:spcBef>
          <a:spcPts val="312"/>
        </a:spcBef>
        <a:buClr>
          <a:schemeClr val="accent1"/>
        </a:buClr>
        <a:buFont typeface="Symbol" pitchFamily="18" charset="2"/>
        <a:buChar char="*"/>
        <a:defRPr sz="1138" kern="1200">
          <a:solidFill>
            <a:schemeClr val="tx2"/>
          </a:solidFill>
          <a:latin typeface="+mn-lt"/>
          <a:ea typeface="+mn-ea"/>
          <a:cs typeface="+mn-cs"/>
        </a:defRPr>
      </a:lvl6pPr>
      <a:lvl7pPr marL="1708828" indent="-185742" algn="l" defTabSz="742969" rtl="0" eaLnBrk="1" latinLnBrk="0" hangingPunct="1">
        <a:spcBef>
          <a:spcPts val="312"/>
        </a:spcBef>
        <a:buClr>
          <a:schemeClr val="accent1"/>
        </a:buClr>
        <a:buFont typeface="Symbol" pitchFamily="18" charset="2"/>
        <a:buChar char="*"/>
        <a:defRPr sz="1138" kern="1200">
          <a:solidFill>
            <a:schemeClr val="tx2"/>
          </a:solidFill>
          <a:latin typeface="+mn-lt"/>
          <a:ea typeface="+mn-ea"/>
          <a:cs typeface="+mn-cs"/>
        </a:defRPr>
      </a:lvl7pPr>
      <a:lvl8pPr marL="1968867" indent="-185742" algn="l" defTabSz="742969" rtl="0" eaLnBrk="1" latinLnBrk="0" hangingPunct="1">
        <a:spcBef>
          <a:spcPts val="312"/>
        </a:spcBef>
        <a:buClr>
          <a:schemeClr val="accent1"/>
        </a:buClr>
        <a:buFont typeface="Symbol" pitchFamily="18" charset="2"/>
        <a:buChar char="*"/>
        <a:defRPr sz="1138" kern="1200">
          <a:solidFill>
            <a:schemeClr val="tx2"/>
          </a:solidFill>
          <a:latin typeface="+mn-lt"/>
          <a:ea typeface="+mn-ea"/>
          <a:cs typeface="+mn-cs"/>
        </a:defRPr>
      </a:lvl8pPr>
      <a:lvl9pPr marL="2228906" indent="-185742" algn="l" defTabSz="742969" rtl="0" eaLnBrk="1" latinLnBrk="0" hangingPunct="1">
        <a:spcBef>
          <a:spcPts val="312"/>
        </a:spcBef>
        <a:buClr>
          <a:schemeClr val="accent1"/>
        </a:buClr>
        <a:buFont typeface="Symbol" pitchFamily="18" charset="2"/>
        <a:buChar char="*"/>
        <a:defRPr sz="1138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84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69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53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37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421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90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74" algn="l" defTabSz="742969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25.png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1.wdp"/><Relationship Id="rId11" Type="http://schemas.openxmlformats.org/officeDocument/2006/relationships/image" Target="../media/image15.wmf"/><Relationship Id="rId5" Type="http://schemas.openxmlformats.org/officeDocument/2006/relationships/image" Target="../media/image3.png"/><Relationship Id="rId10" Type="http://schemas.openxmlformats.org/officeDocument/2006/relationships/oleObject" Target="../embeddings/oleObject3.bin"/><Relationship Id="rId4" Type="http://schemas.microsoft.com/office/2007/relationships/hdphoto" Target="../media/hdphoto6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microsoft.com/office/2007/relationships/hdphoto" Target="../media/hdphoto8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9" t="1071" r="2" b="1"/>
          <a:stretch/>
        </p:blipFill>
        <p:spPr>
          <a:xfrm>
            <a:off x="0" y="-1"/>
            <a:ext cx="4743659" cy="6244281"/>
          </a:xfrm>
          <a:prstGeom prst="rect">
            <a:avLst/>
          </a:prstGeom>
        </p:spPr>
      </p:pic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216837"/>
              </p:ext>
            </p:extLst>
          </p:nvPr>
        </p:nvGraphicFramePr>
        <p:xfrm>
          <a:off x="252888" y="5840627"/>
          <a:ext cx="3742575" cy="66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CorelDRAW" r:id="rId5" imgW="3804409" imgH="670831" progId="CorelDraw.Graphic.19">
                  <p:embed/>
                </p:oleObj>
              </mc:Choice>
              <mc:Fallback>
                <p:oleObj name="CorelDRAW" r:id="rId5" imgW="3804409" imgH="670831" progId="CorelDraw.Graphic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888" y="5840627"/>
                        <a:ext cx="3742575" cy="660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257065" y="370174"/>
            <a:ext cx="7283724" cy="2688558"/>
          </a:xfrm>
          <a:prstGeom prst="rect">
            <a:avLst/>
          </a:prstGeom>
          <a:noFill/>
        </p:spPr>
        <p:txBody>
          <a:bodyPr wrap="square" lIns="74295" tIns="37148" rIns="74295" bIns="37148">
            <a:spAutoFit/>
          </a:bodyPr>
          <a:lstStyle/>
          <a:p>
            <a:pPr algn="r"/>
            <a:r>
              <a:rPr lang="ru-RU" sz="3738" b="1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СИСТЕМА  УПРАВЛЕНИЯ  МОЛОЧНЫМ ПРОИЗВОДСТВОМ </a:t>
            </a:r>
          </a:p>
          <a:p>
            <a:pPr algn="r"/>
            <a:r>
              <a:rPr lang="ru-RU" sz="3169" i="1" dirty="0">
                <a:ln w="0">
                  <a:solidFill>
                    <a:srgbClr val="637EAC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Повышение  надоев  и эффективности использования стада с целью </a:t>
            </a:r>
          </a:p>
          <a:p>
            <a:pPr algn="r"/>
            <a:r>
              <a:rPr lang="ru-RU" sz="3169" i="1" dirty="0">
                <a:ln w="0">
                  <a:solidFill>
                    <a:srgbClr val="637EAC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получения максимальной прибыли </a:t>
            </a:r>
          </a:p>
        </p:txBody>
      </p:sp>
    </p:spTree>
    <p:extLst>
      <p:ext uri="{BB962C8B-B14F-4D97-AF65-F5344CB8AC3E}">
        <p14:creationId xmlns:p14="http://schemas.microsoft.com/office/powerpoint/2010/main" val="381718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499653"/>
          </a:xfrm>
          <a:prstGeom prst="rect">
            <a:avLst/>
          </a:prstGeom>
        </p:spPr>
      </p:pic>
      <p:pic>
        <p:nvPicPr>
          <p:cNvPr id="8" name="Объект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4436" y="214185"/>
            <a:ext cx="1717792" cy="2075934"/>
          </a:xfrm>
        </p:spPr>
      </p:pic>
      <p:sp>
        <p:nvSpPr>
          <p:cNvPr id="9" name="Прямоугольник 8"/>
          <p:cNvSpPr/>
          <p:nvPr/>
        </p:nvSpPr>
        <p:spPr>
          <a:xfrm>
            <a:off x="2633251" y="491426"/>
            <a:ext cx="4616311" cy="536686"/>
          </a:xfrm>
          <a:prstGeom prst="rect">
            <a:avLst/>
          </a:prstGeom>
          <a:noFill/>
        </p:spPr>
        <p:txBody>
          <a:bodyPr wrap="square" lIns="74295" tIns="37148" rIns="74295" bIns="37148">
            <a:spAutoFit/>
          </a:bodyPr>
          <a:lstStyle/>
          <a:p>
            <a:pPr algn="r">
              <a:lnSpc>
                <a:spcPts val="3575"/>
              </a:lnSpc>
            </a:pPr>
            <a:r>
              <a:rPr lang="ru-RU" sz="2925" b="1" spc="-24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–  Доказательство успеха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2" y="620749"/>
            <a:ext cx="2281321" cy="388819"/>
          </a:xfrm>
          <a:prstGeom prst="rect">
            <a:avLst/>
          </a:prstGeom>
          <a:effectLst>
            <a:glow rad="139700">
              <a:schemeClr val="bg1">
                <a:alpha val="77000"/>
              </a:schemeClr>
            </a:glow>
          </a:effectLst>
        </p:spPr>
      </p:pic>
      <p:sp>
        <p:nvSpPr>
          <p:cNvPr id="6" name="Прямоугольник 5"/>
          <p:cNvSpPr/>
          <p:nvPr/>
        </p:nvSpPr>
        <p:spPr>
          <a:xfrm>
            <a:off x="2347784" y="2787754"/>
            <a:ext cx="7341915" cy="3454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50"/>
              </a:spcAft>
            </a:pPr>
            <a:r>
              <a:rPr lang="ru-RU" sz="2600" b="1" dirty="0">
                <a:solidFill>
                  <a:srgbClr val="1C59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Контроль эффективности процедуры доения</a:t>
            </a:r>
          </a:p>
          <a:p>
            <a:pPr algn="just">
              <a:lnSpc>
                <a:spcPct val="107000"/>
              </a:lnSpc>
              <a:spcAft>
                <a:spcPts val="650"/>
              </a:spcAft>
            </a:pPr>
            <a:r>
              <a:rPr lang="ru-RU" sz="1950" b="1" dirty="0" err="1">
                <a:solidFill>
                  <a:srgbClr val="1C59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Milk</a:t>
            </a:r>
            <a:r>
              <a:rPr lang="ru-RU" sz="1950" b="1" dirty="0">
                <a:solidFill>
                  <a:srgbClr val="1C59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-IT</a:t>
            </a:r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отслеживает показатели молокоотдачи каждой коровы. </a:t>
            </a:r>
          </a:p>
          <a:p>
            <a:pPr algn="just">
              <a:lnSpc>
                <a:spcPct val="107000"/>
              </a:lnSpc>
              <a:spcAft>
                <a:spcPts val="650"/>
              </a:spcAft>
            </a:pPr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Контроль за такими параметрами как:</a:t>
            </a:r>
          </a:p>
          <a:p>
            <a:pPr marL="657837" indent="-278613" algn="just">
              <a:lnSpc>
                <a:spcPct val="107000"/>
              </a:lnSpc>
              <a:spcAft>
                <a:spcPts val="650"/>
              </a:spcAft>
              <a:buClr>
                <a:srgbClr val="1C5996"/>
              </a:buClr>
              <a:buFont typeface="Corbel" panose="020B0503020204020204" pitchFamily="34" charset="0"/>
              <a:buChar char="−"/>
            </a:pPr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чистое время доения</a:t>
            </a:r>
          </a:p>
          <a:p>
            <a:pPr marL="657837" indent="-278613" algn="just">
              <a:lnSpc>
                <a:spcPct val="107000"/>
              </a:lnSpc>
              <a:spcAft>
                <a:spcPts val="650"/>
              </a:spcAft>
              <a:buClr>
                <a:srgbClr val="1C5996"/>
              </a:buClr>
              <a:buFont typeface="Corbel" panose="020B0503020204020204" pitchFamily="34" charset="0"/>
              <a:buChar char="−"/>
            </a:pPr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скорость </a:t>
            </a:r>
            <a:r>
              <a:rPr lang="ru-RU" sz="1950" dirty="0" smtClean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молокоотдачи</a:t>
            </a:r>
            <a:endParaRPr lang="ru-RU" sz="1950" dirty="0"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Программа дает возможность оценить процесс доения. Это позволяет  минимизировать время пребывания коров в доильном зале, а также своевременно информировать о неполадках оборудования.</a:t>
            </a:r>
            <a:endParaRPr lang="ru-RU" sz="1950" dirty="0">
              <a:latin typeface="Corbel" panose="020B0503020204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19" t="6075" r="13764"/>
          <a:stretch/>
        </p:blipFill>
        <p:spPr>
          <a:xfrm>
            <a:off x="285155" y="2934186"/>
            <a:ext cx="1980249" cy="3314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291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" t="1148"/>
          <a:stretch/>
        </p:blipFill>
        <p:spPr>
          <a:xfrm>
            <a:off x="243602" y="228099"/>
            <a:ext cx="4455779" cy="61067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10" t="16550" r="49886" b="15589"/>
          <a:stretch/>
        </p:blipFill>
        <p:spPr>
          <a:xfrm>
            <a:off x="5195895" y="454020"/>
            <a:ext cx="3959265" cy="17559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188120" y="6287466"/>
            <a:ext cx="2520387" cy="425117"/>
          </a:xfrm>
          <a:prstGeom prst="rect">
            <a:avLst/>
          </a:prstGeom>
          <a:noFill/>
        </p:spPr>
        <p:txBody>
          <a:bodyPr wrap="square" lIns="74295" tIns="37148" rIns="74295" bIns="37148">
            <a:spAutoFit/>
          </a:bodyPr>
          <a:lstStyle/>
          <a:p>
            <a:pPr algn="r"/>
            <a:r>
              <a:rPr lang="en-US" sz="2275" b="1" dirty="0">
                <a:ln w="0"/>
                <a:solidFill>
                  <a:srgbClr val="AC18B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panose="020B0503020204020204" pitchFamily="34" charset="0"/>
              </a:rPr>
              <a:t>www.galaktit.ru</a:t>
            </a:r>
            <a:endParaRPr lang="ru-RU" sz="2275" b="1" dirty="0">
              <a:ln w="0"/>
              <a:solidFill>
                <a:srgbClr val="AC18B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2" y="6169769"/>
            <a:ext cx="1937709" cy="330256"/>
          </a:xfrm>
          <a:prstGeom prst="rect">
            <a:avLst/>
          </a:prstGeom>
          <a:effectLst>
            <a:glow rad="139700">
              <a:schemeClr val="bg1">
                <a:alpha val="77000"/>
              </a:schemeClr>
            </a:glow>
          </a:effectLst>
        </p:spPr>
      </p:pic>
      <p:sp>
        <p:nvSpPr>
          <p:cNvPr id="5" name="Прямоугольник 4"/>
          <p:cNvSpPr/>
          <p:nvPr/>
        </p:nvSpPr>
        <p:spPr>
          <a:xfrm>
            <a:off x="4699381" y="2210015"/>
            <a:ext cx="4953000" cy="12161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3250" b="1" spc="8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director@galaktit.ru</a:t>
            </a:r>
            <a:endParaRPr lang="ru-RU" sz="3250" spc="8" dirty="0">
              <a:solidFill>
                <a:schemeClr val="bg1"/>
              </a:solidFill>
              <a:latin typeface="Corbel" panose="020B05030202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US" sz="3575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+7</a:t>
            </a:r>
            <a:r>
              <a:rPr lang="en-US" sz="195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3575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993-2332-993</a:t>
            </a:r>
            <a:endParaRPr lang="ru-RU" sz="3575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91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3000"/>
                    </a14:imgEffect>
                    <a14:imgEffect>
                      <a14:brightnessContrast bright="3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" y="112973"/>
            <a:ext cx="9889792" cy="674502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355843" y="1046121"/>
            <a:ext cx="92552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000" dirty="0" smtClean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000" dirty="0">
              <a:latin typeface="Corbel" panose="020B0503020204020204" pitchFamily="34" charset="0"/>
            </a:endParaRPr>
          </a:p>
        </p:txBody>
      </p:sp>
      <p:grpSp>
        <p:nvGrpSpPr>
          <p:cNvPr id="5" name="Полотно 126"/>
          <p:cNvGrpSpPr/>
          <p:nvPr/>
        </p:nvGrpSpPr>
        <p:grpSpPr>
          <a:xfrm>
            <a:off x="159026" y="0"/>
            <a:ext cx="9452113" cy="6318333"/>
            <a:chOff x="0" y="0"/>
            <a:chExt cx="10412730" cy="595757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0" y="0"/>
              <a:ext cx="10412730" cy="5957570"/>
            </a:xfrm>
            <a:prstGeom prst="rect">
              <a:avLst/>
            </a:prstGeom>
            <a:noFill/>
            <a:ln>
              <a:noFill/>
            </a:ln>
          </p:spPr>
        </p:sp>
        <p:grpSp>
          <p:nvGrpSpPr>
            <p:cNvPr id="8" name="Группа 7"/>
            <p:cNvGrpSpPr/>
            <p:nvPr/>
          </p:nvGrpSpPr>
          <p:grpSpPr>
            <a:xfrm>
              <a:off x="260399" y="22178"/>
              <a:ext cx="10009557" cy="5849983"/>
              <a:chOff x="260399" y="22178"/>
              <a:chExt cx="10009557" cy="5849983"/>
            </a:xfrm>
          </p:grpSpPr>
          <p:sp>
            <p:nvSpPr>
              <p:cNvPr id="9" name="Rectangle 14"/>
              <p:cNvSpPr>
                <a:spLocks noChangeArrowheads="1"/>
              </p:cNvSpPr>
              <p:nvPr/>
            </p:nvSpPr>
            <p:spPr bwMode="auto">
              <a:xfrm>
                <a:off x="2484422" y="22178"/>
                <a:ext cx="6239217" cy="525710"/>
              </a:xfrm>
              <a:prstGeom prst="rect">
                <a:avLst/>
              </a:prstGeom>
              <a:ln>
                <a:headEnd/>
                <a:tailEnd/>
              </a:ln>
              <a:scene3d>
                <a:camera prst="orthographicFront"/>
                <a:lightRig rig="soft" dir="t">
                  <a:rot lat="0" lon="0" rev="15600000"/>
                </a:lightRig>
              </a:scene3d>
              <a:sp3d>
                <a:bevelT/>
              </a:sp3d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 upright="1">
                <a:noAutofit/>
                <a:sp3d extrusionH="57150" prstMaterial="softEdge">
                  <a:bevelT w="25400" h="38100"/>
                </a:sp3d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b="1" dirty="0">
                    <a:ln>
                      <a:noFill/>
                    </a:ln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СИСТЕМА УПРАВЛЕНИЯ СТАДОМ "MILK-</a:t>
                </a:r>
                <a:r>
                  <a:rPr lang="ru-RU" sz="2400" b="1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it</a:t>
                </a:r>
                <a:r>
                  <a:rPr lang="ru-RU" sz="2400" b="1" dirty="0">
                    <a:ln>
                      <a:noFill/>
                    </a:ln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"</a:t>
                </a:r>
                <a:endParaRPr lang="ru-RU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40"/>
              <p:cNvSpPr>
                <a:spLocks noChangeArrowheads="1"/>
              </p:cNvSpPr>
              <p:nvPr/>
            </p:nvSpPr>
            <p:spPr bwMode="auto">
              <a:xfrm>
                <a:off x="263639" y="2453904"/>
                <a:ext cx="5009732" cy="156727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ru-RU" sz="2000" b="1" spc="5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63500" dist="50800" dir="13500000" sx="0" sy="0">
                        <a:srgbClr val="000000">
                          <a:alpha val="50000"/>
                        </a:srgbClr>
                      </a:outerShdw>
                    </a:effectLst>
                    <a:ea typeface="Times New Roman" panose="02020603050405020304" pitchFamily="18" charset="0"/>
                    <a:cs typeface="Calibri" panose="020F0502020204030204" pitchFamily="34" charset="0"/>
                  </a:rPr>
                  <a:t>АУТСОРС:</a:t>
                </a:r>
                <a:endPara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­"/>
                </a:pPr>
                <a:r>
                  <a:rPr lang="ru-RU" sz="2000" b="1" spc="5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63500" dist="50800" dir="13500000" sx="0" sy="0">
                        <a:srgbClr val="000000">
                          <a:alpha val="50000"/>
                        </a:srgbClr>
                      </a:outerShdw>
                    </a:effectLst>
                    <a:ea typeface="Times New Roman" panose="02020603050405020304" pitchFamily="18" charset="0"/>
                    <a:cs typeface="Calibri" panose="020F0502020204030204" pitchFamily="34" charset="0"/>
                  </a:rPr>
                  <a:t>ЛЕЧЕНИЕ</a:t>
                </a:r>
                <a:endPara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­"/>
                </a:pPr>
                <a:r>
                  <a:rPr lang="ru-RU" sz="2000" b="1" spc="5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63500" dist="50800" dir="13500000" sx="0" sy="0">
                        <a:srgbClr val="000000">
                          <a:alpha val="50000"/>
                        </a:srgbClr>
                      </a:outerShdw>
                    </a:effectLst>
                    <a:ea typeface="Times New Roman" panose="02020603050405020304" pitchFamily="18" charset="0"/>
                    <a:cs typeface="Calibri" panose="020F0502020204030204" pitchFamily="34" charset="0"/>
                  </a:rPr>
                  <a:t>ОСЕМЕНЕНИЕ</a:t>
                </a:r>
                <a:endPara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ourier New" panose="02070309020205020404" pitchFamily="49" charset="0"/>
                  <a:buChar char="­"/>
                </a:pPr>
                <a:r>
                  <a:rPr lang="ru-RU" sz="2000" b="1" spc="5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63500" dist="50800" dir="13500000" sx="0" sy="0">
                        <a:srgbClr val="000000">
                          <a:alpha val="50000"/>
                        </a:srgbClr>
                      </a:outerShdw>
                    </a:effectLst>
                    <a:ea typeface="Times New Roman" panose="02020603050405020304" pitchFamily="18" charset="0"/>
                    <a:cs typeface="Calibri" panose="020F0502020204030204" pitchFamily="34" charset="0"/>
                  </a:rPr>
                  <a:t>КОРМЛЕНИЕ</a:t>
                </a:r>
                <a:endPara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41"/>
              <p:cNvSpPr>
                <a:spLocks noChangeArrowheads="1"/>
              </p:cNvSpPr>
              <p:nvPr/>
            </p:nvSpPr>
            <p:spPr bwMode="auto">
              <a:xfrm>
                <a:off x="263193" y="1586666"/>
                <a:ext cx="5009292" cy="541780"/>
              </a:xfrm>
              <a:prstGeom prst="rect">
                <a:avLst/>
              </a:prstGeom>
              <a:solidFill>
                <a:srgbClr val="00B050"/>
              </a:solidFill>
              <a:ln>
                <a:headEnd/>
                <a:tailEnd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b="1" spc="5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63500" dist="50800" dir="13500000" sx="0" sy="0">
                        <a:srgbClr val="000000">
                          <a:alpha val="50000"/>
                        </a:srgbClr>
                      </a:outerShdw>
                    </a:effectLst>
                    <a:ea typeface="Times New Roman" panose="02020603050405020304" pitchFamily="18" charset="0"/>
                    <a:cs typeface="Calibri" panose="020F0502020204030204" pitchFamily="34" charset="0"/>
                  </a:rPr>
                  <a:t>ФЕРМА</a:t>
                </a:r>
                <a:endPara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42"/>
              <p:cNvSpPr>
                <a:spLocks noChangeArrowheads="1"/>
              </p:cNvSpPr>
              <p:nvPr/>
            </p:nvSpPr>
            <p:spPr bwMode="auto">
              <a:xfrm>
                <a:off x="260399" y="4433427"/>
                <a:ext cx="5010172" cy="4718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b="1" spc="5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63500" dist="50800" dir="13500000" sx="0" sy="0">
                        <a:srgbClr val="000000">
                          <a:alpha val="50000"/>
                        </a:srgbClr>
                      </a:outerShdw>
                    </a:effectLst>
                    <a:ea typeface="Times New Roman" panose="02020603050405020304" pitchFamily="18" charset="0"/>
                    <a:cs typeface="Calibri" panose="020F0502020204030204" pitchFamily="34" charset="0"/>
                  </a:rPr>
                  <a:t>ТЕХНИЧЕСКИЙ СЕРВИС</a:t>
                </a:r>
                <a:endParaRPr lang="ru-RU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47"/>
              <p:cNvSpPr>
                <a:spLocks noChangeArrowheads="1"/>
              </p:cNvSpPr>
              <p:nvPr/>
            </p:nvSpPr>
            <p:spPr bwMode="auto">
              <a:xfrm>
                <a:off x="263637" y="794245"/>
                <a:ext cx="5008850" cy="49523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b="1" spc="5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63500" dist="50800" dir="13500000" sx="0" sy="0">
                        <a:srgbClr val="000000">
                          <a:alpha val="50000"/>
                        </a:srgbClr>
                      </a:outerShdw>
                    </a:effectLst>
                    <a:ea typeface="Times New Roman" panose="02020603050405020304" pitchFamily="18" charset="0"/>
                    <a:cs typeface="Calibri" panose="020F0502020204030204" pitchFamily="34" charset="0"/>
                  </a:rPr>
                  <a:t>ИНВЕСТОР</a:t>
                </a:r>
                <a:endParaRPr lang="ru-RU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40"/>
              <p:cNvSpPr>
                <a:spLocks noChangeArrowheads="1"/>
              </p:cNvSpPr>
              <p:nvPr/>
            </p:nvSpPr>
            <p:spPr bwMode="auto">
              <a:xfrm>
                <a:off x="6772817" y="2594859"/>
                <a:ext cx="3495224" cy="45454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ru-RU" sz="200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ea typeface="Times New Roman" panose="02020603050405020304" pitchFamily="18" charset="0"/>
                  </a:rPr>
                  <a:t>БЛОК "ЭКОНОМИКА"</a:t>
                </a:r>
                <a:r>
                  <a:rPr lang="ru-RU" sz="200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ru-RU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Rectangle 41"/>
              <p:cNvSpPr>
                <a:spLocks noChangeArrowheads="1"/>
              </p:cNvSpPr>
              <p:nvPr/>
            </p:nvSpPr>
            <p:spPr bwMode="auto">
              <a:xfrm>
                <a:off x="262315" y="5359787"/>
                <a:ext cx="5008257" cy="512374"/>
              </a:xfrm>
              <a:prstGeom prst="rect">
                <a:avLst/>
              </a:prstGeom>
              <a:solidFill>
                <a:srgbClr val="7030A0"/>
              </a:solidFill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ru-RU" sz="2000" b="1" spc="5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63500" dist="50800" dir="13500000" sx="0" sy="0">
                        <a:srgbClr val="000000">
                          <a:alpha val="50000"/>
                        </a:srgbClr>
                      </a:outerShdw>
                    </a:effectLst>
                    <a:ea typeface="Times New Roman" panose="02020603050405020304" pitchFamily="18" charset="0"/>
                  </a:rPr>
                  <a:t>МИНИСТЕРСТВО СЕЛЬСКОГО ХОЗЯЙСТВА</a:t>
                </a:r>
                <a:endParaRPr lang="ru-RU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Rectangle 42"/>
              <p:cNvSpPr>
                <a:spLocks noChangeArrowheads="1"/>
              </p:cNvSpPr>
              <p:nvPr/>
            </p:nvSpPr>
            <p:spPr bwMode="auto">
              <a:xfrm>
                <a:off x="6772817" y="3141693"/>
                <a:ext cx="3495224" cy="4704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ru-RU" sz="20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ea typeface="Times New Roman" panose="02020603050405020304" pitchFamily="18" charset="0"/>
                  </a:rPr>
                  <a:t>БЛОК "ИНЖЕНЕРИЯ"</a:t>
                </a:r>
                <a:endParaRPr lang="ru-RU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Rectangle 40"/>
              <p:cNvSpPr>
                <a:spLocks noChangeArrowheads="1"/>
              </p:cNvSpPr>
              <p:nvPr/>
            </p:nvSpPr>
            <p:spPr bwMode="auto">
              <a:xfrm>
                <a:off x="6772817" y="1408239"/>
                <a:ext cx="3495224" cy="45454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ru-RU" sz="20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ea typeface="Times New Roman" panose="02020603050405020304" pitchFamily="18" charset="0"/>
                  </a:rPr>
                  <a:t>БЛОК "МОЛОКО"</a:t>
                </a:r>
                <a:r>
                  <a:rPr lang="ru-RU" sz="20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ru-RU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Rectangle 41"/>
              <p:cNvSpPr>
                <a:spLocks noChangeArrowheads="1"/>
              </p:cNvSpPr>
              <p:nvPr/>
            </p:nvSpPr>
            <p:spPr bwMode="auto">
              <a:xfrm>
                <a:off x="6759420" y="833975"/>
                <a:ext cx="3508621" cy="49305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ru-RU" sz="20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ea typeface="Times New Roman" panose="02020603050405020304" pitchFamily="18" charset="0"/>
                  </a:rPr>
                  <a:t>ПО "MILK-it"</a:t>
                </a:r>
                <a:endParaRPr lang="ru-RU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Rectangle 42"/>
              <p:cNvSpPr>
                <a:spLocks noChangeArrowheads="1"/>
              </p:cNvSpPr>
              <p:nvPr/>
            </p:nvSpPr>
            <p:spPr bwMode="auto">
              <a:xfrm>
                <a:off x="6772817" y="2006459"/>
                <a:ext cx="3495224" cy="46405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ru-RU" sz="20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ea typeface="Times New Roman" panose="02020603050405020304" pitchFamily="18" charset="0"/>
                  </a:rPr>
                  <a:t>БЛОК "ЗДОРОВЬЕ"</a:t>
                </a:r>
                <a:endParaRPr lang="ru-RU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Rectangle 40"/>
              <p:cNvSpPr>
                <a:spLocks noChangeArrowheads="1"/>
              </p:cNvSpPr>
              <p:nvPr/>
            </p:nvSpPr>
            <p:spPr bwMode="auto">
              <a:xfrm>
                <a:off x="6760520" y="4819146"/>
                <a:ext cx="3509436" cy="45662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ru-RU" sz="20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ea typeface="Times New Roman" panose="02020603050405020304" pitchFamily="18" charset="0"/>
                  </a:rPr>
                  <a:t>БЛОК "КОРМА"</a:t>
                </a:r>
                <a:endParaRPr lang="ru-RU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Rectangle 42"/>
              <p:cNvSpPr>
                <a:spLocks noChangeArrowheads="1"/>
              </p:cNvSpPr>
              <p:nvPr/>
            </p:nvSpPr>
            <p:spPr bwMode="auto">
              <a:xfrm>
                <a:off x="6759420" y="5388089"/>
                <a:ext cx="3508621" cy="4611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ru-RU" sz="20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ea typeface="Times New Roman" panose="02020603050405020304" pitchFamily="18" charset="0"/>
                  </a:rPr>
                  <a:t>БЛОК "КОМФОРТ"</a:t>
                </a:r>
                <a:endParaRPr lang="ru-RU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Rectangle 40"/>
              <p:cNvSpPr>
                <a:spLocks noChangeArrowheads="1"/>
              </p:cNvSpPr>
              <p:nvPr/>
            </p:nvSpPr>
            <p:spPr bwMode="auto">
              <a:xfrm>
                <a:off x="6737997" y="3694509"/>
                <a:ext cx="3530044" cy="45454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ru-RU" b="1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ea typeface="Times New Roman" panose="02020603050405020304" pitchFamily="18" charset="0"/>
                  </a:rPr>
                  <a:t>БЛОК</a:t>
                </a:r>
                <a:r>
                  <a:rPr lang="ru-RU" sz="200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ea typeface="Times New Roman" panose="02020603050405020304" pitchFamily="18" charset="0"/>
                  </a:rPr>
                  <a:t> </a:t>
                </a:r>
                <a:r>
                  <a:rPr lang="ru-RU" b="1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ea typeface="Times New Roman" panose="02020603050405020304" pitchFamily="18" charset="0"/>
                  </a:rPr>
                  <a:t>"ВОСПРОИЗВОДСТВО"</a:t>
                </a:r>
                <a:endParaRPr lang="ru-RU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Rectangle 42"/>
              <p:cNvSpPr>
                <a:spLocks noChangeArrowheads="1"/>
              </p:cNvSpPr>
              <p:nvPr/>
            </p:nvSpPr>
            <p:spPr bwMode="auto">
              <a:xfrm>
                <a:off x="6761619" y="4261680"/>
                <a:ext cx="3508336" cy="45564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ru-RU" sz="20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ea typeface="Times New Roman" panose="02020603050405020304" pitchFamily="18" charset="0"/>
                  </a:rPr>
                  <a:t>БЛОК "МОЛОДНЯК"</a:t>
                </a:r>
                <a:endParaRPr lang="ru-RU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25" name="Прямая соединительная линия 24"/>
              <p:cNvCxnSpPr>
                <a:stCxn id="42" idx="4"/>
                <a:endCxn id="67" idx="4"/>
              </p:cNvCxnSpPr>
              <p:nvPr/>
            </p:nvCxnSpPr>
            <p:spPr>
              <a:xfrm flipH="1">
                <a:off x="6267371" y="1118444"/>
                <a:ext cx="1656" cy="4562619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/>
              <p:cNvCxnSpPr>
                <a:stCxn id="43" idx="4"/>
              </p:cNvCxnSpPr>
              <p:nvPr/>
            </p:nvCxnSpPr>
            <p:spPr>
              <a:xfrm flipH="1">
                <a:off x="6549106" y="1108075"/>
                <a:ext cx="1658" cy="4755469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Прямая соединительная линия 26"/>
              <p:cNvCxnSpPr>
                <a:stCxn id="41" idx="4"/>
                <a:endCxn id="64" idx="4"/>
              </p:cNvCxnSpPr>
              <p:nvPr/>
            </p:nvCxnSpPr>
            <p:spPr>
              <a:xfrm flipH="1">
                <a:off x="5977346" y="1118444"/>
                <a:ext cx="9944" cy="400304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/>
              <p:cNvCxnSpPr>
                <a:stCxn id="40" idx="4"/>
                <a:endCxn id="66" idx="0"/>
              </p:cNvCxnSpPr>
              <p:nvPr/>
            </p:nvCxnSpPr>
            <p:spPr>
              <a:xfrm flipH="1">
                <a:off x="5720469" y="1118444"/>
                <a:ext cx="1656" cy="445931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28"/>
              <p:cNvCxnSpPr/>
              <p:nvPr/>
            </p:nvCxnSpPr>
            <p:spPr>
              <a:xfrm flipH="1">
                <a:off x="5466487" y="793909"/>
                <a:ext cx="6629" cy="4332347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Прямая соединительная линия 29"/>
              <p:cNvCxnSpPr>
                <a:stCxn id="18" idx="1"/>
              </p:cNvCxnSpPr>
              <p:nvPr/>
            </p:nvCxnSpPr>
            <p:spPr>
              <a:xfrm flipH="1" flipV="1">
                <a:off x="5442084" y="1634973"/>
                <a:ext cx="1330733" cy="5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/>
              <p:cNvCxnSpPr/>
              <p:nvPr/>
            </p:nvCxnSpPr>
            <p:spPr>
              <a:xfrm flipH="1" flipV="1">
                <a:off x="5445752" y="1063273"/>
                <a:ext cx="133024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Прямая соединительная линия 31"/>
              <p:cNvCxnSpPr/>
              <p:nvPr/>
            </p:nvCxnSpPr>
            <p:spPr>
              <a:xfrm flipH="1" flipV="1">
                <a:off x="5447015" y="2855659"/>
                <a:ext cx="133024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Прямая соединительная линия 32"/>
              <p:cNvCxnSpPr>
                <a:endCxn id="49" idx="6"/>
              </p:cNvCxnSpPr>
              <p:nvPr/>
            </p:nvCxnSpPr>
            <p:spPr>
              <a:xfrm flipH="1" flipV="1">
                <a:off x="5761900" y="2254764"/>
                <a:ext cx="1015358" cy="22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единительная линия 33"/>
              <p:cNvCxnSpPr>
                <a:stCxn id="23" idx="1"/>
                <a:endCxn id="56" idx="6"/>
              </p:cNvCxnSpPr>
              <p:nvPr/>
            </p:nvCxnSpPr>
            <p:spPr>
              <a:xfrm flipH="1">
                <a:off x="5761900" y="3941858"/>
                <a:ext cx="999719" cy="23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Прямая соединительная линия 34"/>
              <p:cNvCxnSpPr>
                <a:endCxn id="54" idx="6"/>
              </p:cNvCxnSpPr>
              <p:nvPr/>
            </p:nvCxnSpPr>
            <p:spPr>
              <a:xfrm flipH="1" flipV="1">
                <a:off x="5768524" y="3365296"/>
                <a:ext cx="1003761" cy="229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Прямая соединительная линия 35"/>
              <p:cNvCxnSpPr/>
              <p:nvPr/>
            </p:nvCxnSpPr>
            <p:spPr>
              <a:xfrm flipH="1" flipV="1">
                <a:off x="5423052" y="5057212"/>
                <a:ext cx="133024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Прямая соединительная линия 36"/>
              <p:cNvCxnSpPr>
                <a:endCxn id="59" idx="6"/>
              </p:cNvCxnSpPr>
              <p:nvPr/>
            </p:nvCxnSpPr>
            <p:spPr>
              <a:xfrm flipH="1">
                <a:off x="5761900" y="4501085"/>
                <a:ext cx="997520" cy="918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Прямая соединительная линия 37"/>
              <p:cNvCxnSpPr>
                <a:stCxn id="22" idx="1"/>
                <a:endCxn id="66" idx="6"/>
              </p:cNvCxnSpPr>
              <p:nvPr/>
            </p:nvCxnSpPr>
            <p:spPr>
              <a:xfrm flipH="1">
                <a:off x="5770187" y="5618640"/>
                <a:ext cx="989233" cy="1077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Блок-схема: узел 38"/>
              <p:cNvSpPr/>
              <p:nvPr/>
            </p:nvSpPr>
            <p:spPr>
              <a:xfrm>
                <a:off x="5417226" y="1015138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40" name="Блок-схема: узел 39"/>
              <p:cNvSpPr/>
              <p:nvPr/>
            </p:nvSpPr>
            <p:spPr>
              <a:xfrm>
                <a:off x="5672407" y="1015138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41" name="Блок-схема: узел 40"/>
              <p:cNvSpPr/>
              <p:nvPr/>
            </p:nvSpPr>
            <p:spPr>
              <a:xfrm>
                <a:off x="5937571" y="1015138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42" name="Блок-схема: узел 41"/>
              <p:cNvSpPr/>
              <p:nvPr/>
            </p:nvSpPr>
            <p:spPr>
              <a:xfrm>
                <a:off x="6219309" y="1015138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43" name="Блок-схема: узел 42"/>
              <p:cNvSpPr/>
              <p:nvPr/>
            </p:nvSpPr>
            <p:spPr>
              <a:xfrm>
                <a:off x="6501046" y="1004770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44" name="Блок-схема: узел 43"/>
              <p:cNvSpPr/>
              <p:nvPr/>
            </p:nvSpPr>
            <p:spPr>
              <a:xfrm>
                <a:off x="5417186" y="1579777"/>
                <a:ext cx="99438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45" name="Блок-схема: узел 44"/>
              <p:cNvSpPr/>
              <p:nvPr/>
            </p:nvSpPr>
            <p:spPr>
              <a:xfrm>
                <a:off x="5672407" y="1579777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46" name="Блок-схема: узел 45"/>
              <p:cNvSpPr/>
              <p:nvPr/>
            </p:nvSpPr>
            <p:spPr>
              <a:xfrm>
                <a:off x="5937571" y="1579777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47" name="Блок-схема: узел 46"/>
              <p:cNvSpPr/>
              <p:nvPr/>
            </p:nvSpPr>
            <p:spPr>
              <a:xfrm>
                <a:off x="6219309" y="1579777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48" name="Блок-схема: узел 47"/>
              <p:cNvSpPr/>
              <p:nvPr/>
            </p:nvSpPr>
            <p:spPr>
              <a:xfrm>
                <a:off x="6501046" y="1586666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49" name="Блок-схема: узел 48"/>
              <p:cNvSpPr/>
              <p:nvPr/>
            </p:nvSpPr>
            <p:spPr>
              <a:xfrm>
                <a:off x="5662463" y="2203111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50" name="Блок-схема: узел 49"/>
              <p:cNvSpPr/>
              <p:nvPr/>
            </p:nvSpPr>
            <p:spPr>
              <a:xfrm>
                <a:off x="5927628" y="2203111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51" name="Блок-схема: узел 50"/>
              <p:cNvSpPr/>
              <p:nvPr/>
            </p:nvSpPr>
            <p:spPr>
              <a:xfrm>
                <a:off x="6491103" y="2192781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52" name="Блок-схема: узел 51"/>
              <p:cNvSpPr/>
              <p:nvPr/>
            </p:nvSpPr>
            <p:spPr>
              <a:xfrm>
                <a:off x="5407242" y="2805729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53" name="Блок-схема: узел 52"/>
              <p:cNvSpPr/>
              <p:nvPr/>
            </p:nvSpPr>
            <p:spPr>
              <a:xfrm>
                <a:off x="5662463" y="2805729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54" name="Блок-схема: узел 53"/>
              <p:cNvSpPr/>
              <p:nvPr/>
            </p:nvSpPr>
            <p:spPr>
              <a:xfrm>
                <a:off x="5669087" y="3313643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55" name="Блок-схема: узел 54"/>
              <p:cNvSpPr/>
              <p:nvPr/>
            </p:nvSpPr>
            <p:spPr>
              <a:xfrm>
                <a:off x="6215989" y="3313643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56" name="Блок-схема: узел 55"/>
              <p:cNvSpPr/>
              <p:nvPr/>
            </p:nvSpPr>
            <p:spPr>
              <a:xfrm>
                <a:off x="5662463" y="3890436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57" name="Блок-схема: узел 56"/>
              <p:cNvSpPr/>
              <p:nvPr/>
            </p:nvSpPr>
            <p:spPr>
              <a:xfrm>
                <a:off x="5927628" y="3890436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58" name="Блок-схема: узел 57"/>
              <p:cNvSpPr/>
              <p:nvPr/>
            </p:nvSpPr>
            <p:spPr>
              <a:xfrm>
                <a:off x="6491103" y="3880106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59" name="Блок-схема: узел 58"/>
              <p:cNvSpPr/>
              <p:nvPr/>
            </p:nvSpPr>
            <p:spPr>
              <a:xfrm>
                <a:off x="5662463" y="4458615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60" name="Блок-схема: узел 59"/>
              <p:cNvSpPr/>
              <p:nvPr/>
            </p:nvSpPr>
            <p:spPr>
              <a:xfrm>
                <a:off x="5927628" y="4458615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61" name="Блок-схема: узел 60"/>
              <p:cNvSpPr/>
              <p:nvPr/>
            </p:nvSpPr>
            <p:spPr>
              <a:xfrm>
                <a:off x="6491103" y="4448284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62" name="Блок-схема: узел 61"/>
              <p:cNvSpPr/>
              <p:nvPr/>
            </p:nvSpPr>
            <p:spPr>
              <a:xfrm>
                <a:off x="5416768" y="5018187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63" name="Блок-схема: узел 62"/>
              <p:cNvSpPr/>
              <p:nvPr/>
            </p:nvSpPr>
            <p:spPr>
              <a:xfrm>
                <a:off x="5662463" y="5018187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64" name="Блок-схема: узел 63"/>
              <p:cNvSpPr/>
              <p:nvPr/>
            </p:nvSpPr>
            <p:spPr>
              <a:xfrm>
                <a:off x="5927628" y="5018187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65" name="Блок-схема: узел 64"/>
              <p:cNvSpPr/>
              <p:nvPr/>
            </p:nvSpPr>
            <p:spPr>
              <a:xfrm>
                <a:off x="6491103" y="5007856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66" name="Блок-схема: узел 65"/>
              <p:cNvSpPr/>
              <p:nvPr/>
            </p:nvSpPr>
            <p:spPr>
              <a:xfrm>
                <a:off x="5670750" y="5577758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67" name="Блок-схема: узел 66"/>
              <p:cNvSpPr/>
              <p:nvPr/>
            </p:nvSpPr>
            <p:spPr>
              <a:xfrm>
                <a:off x="6217652" y="5577758"/>
                <a:ext cx="99437" cy="10330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cxnSp>
            <p:nvCxnSpPr>
              <p:cNvPr id="68" name="Прямая соединительная линия 67"/>
              <p:cNvCxnSpPr/>
              <p:nvPr/>
            </p:nvCxnSpPr>
            <p:spPr>
              <a:xfrm flipV="1">
                <a:off x="5259784" y="5849376"/>
                <a:ext cx="1314775" cy="7388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Прямая соединительная линия 68"/>
              <p:cNvCxnSpPr/>
              <p:nvPr/>
            </p:nvCxnSpPr>
            <p:spPr>
              <a:xfrm>
                <a:off x="5265808" y="814286"/>
                <a:ext cx="228666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Прямая соединительная линия 69"/>
              <p:cNvCxnSpPr/>
              <p:nvPr/>
            </p:nvCxnSpPr>
            <p:spPr>
              <a:xfrm>
                <a:off x="5270573" y="1862784"/>
                <a:ext cx="447465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Прямая соединительная линия 70"/>
              <p:cNvCxnSpPr/>
              <p:nvPr/>
            </p:nvCxnSpPr>
            <p:spPr>
              <a:xfrm>
                <a:off x="5230924" y="3231631"/>
                <a:ext cx="772805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Прямая соединительная линия 71"/>
              <p:cNvCxnSpPr/>
              <p:nvPr/>
            </p:nvCxnSpPr>
            <p:spPr>
              <a:xfrm>
                <a:off x="5259784" y="4685485"/>
                <a:ext cx="1033037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576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4" y="233999"/>
            <a:ext cx="1687528" cy="1975000"/>
          </a:xfr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774367"/>
              </p:ext>
            </p:extLst>
          </p:nvPr>
        </p:nvGraphicFramePr>
        <p:xfrm>
          <a:off x="5300596" y="3791476"/>
          <a:ext cx="1924070" cy="339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CorelDRAW" r:id="rId5" imgW="3804409" imgH="670831" progId="CorelDraw.Graphic.19">
                  <p:embed/>
                </p:oleObj>
              </mc:Choice>
              <mc:Fallback>
                <p:oleObj name="CorelDRAW" r:id="rId5" imgW="3804409" imgH="670831" progId="CorelDraw.Graphic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00596" y="3791476"/>
                        <a:ext cx="1924070" cy="339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248364" y="5190310"/>
            <a:ext cx="945780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последние годы предприятия по производству молока двигались по пути укрупнения ферм и увеличения поголовья коров. Это вело к уменьшению внимания к каждому животному и обобщению, созданию групп контроля. Что приводит к потерям в каждом стаде – конкретное животное не получает нужного внимания и ухода.</a:t>
            </a:r>
            <a:endParaRPr lang="ru-RU" sz="1950" dirty="0">
              <a:latin typeface="Corbel" panose="020B0503020204020204" pitchFamily="34" charset="0"/>
            </a:endParaRPr>
          </a:p>
        </p:txBody>
      </p:sp>
      <p:sp>
        <p:nvSpPr>
          <p:cNvPr id="116" name="Прямоугольник 115"/>
          <p:cNvSpPr/>
          <p:nvPr/>
        </p:nvSpPr>
        <p:spPr>
          <a:xfrm>
            <a:off x="177911" y="2567069"/>
            <a:ext cx="946114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50" i="1" spc="-24" dirty="0">
                <a:solidFill>
                  <a:srgbClr val="225D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Каждый руководитель и собственник задумываются над тем, </a:t>
            </a:r>
          </a:p>
          <a:p>
            <a:pPr algn="just"/>
            <a:r>
              <a:rPr lang="ru-RU" sz="1950" i="1" spc="-24" dirty="0">
                <a:solidFill>
                  <a:srgbClr val="225D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реально ли  наладить индивидуальную работу с каждой коровой  в  больших стадах?</a:t>
            </a:r>
            <a:endParaRPr lang="ru-RU" sz="1950" i="1" spc="-24" dirty="0">
              <a:solidFill>
                <a:srgbClr val="225D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7" name="Прямоугольник 116"/>
          <p:cNvSpPr/>
          <p:nvPr/>
        </p:nvSpPr>
        <p:spPr>
          <a:xfrm>
            <a:off x="7271324" y="3744406"/>
            <a:ext cx="3259763" cy="442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75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считает, что </a:t>
            </a:r>
            <a:r>
              <a:rPr lang="ru-RU" sz="2275" i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ДА!</a:t>
            </a:r>
            <a:r>
              <a:rPr lang="ru-RU" sz="2275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2275" i="1" dirty="0"/>
          </a:p>
        </p:txBody>
      </p:sp>
      <p:sp>
        <p:nvSpPr>
          <p:cNvPr id="222" name="Прямоугольник 221"/>
          <p:cNvSpPr/>
          <p:nvPr/>
        </p:nvSpPr>
        <p:spPr>
          <a:xfrm>
            <a:off x="554339" y="283960"/>
            <a:ext cx="9073077" cy="1442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92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</a:rPr>
              <a:t>Инструменты управления для получения максимальной продуктивности  и увеличения прибыли молочной фермы</a:t>
            </a:r>
            <a:endParaRPr lang="ru-RU" sz="292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340" name="Прямоугольник 339"/>
          <p:cNvSpPr/>
          <p:nvPr/>
        </p:nvSpPr>
        <p:spPr>
          <a:xfrm>
            <a:off x="5234896" y="4241861"/>
            <a:ext cx="4484705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75"/>
              </a:lnSpc>
            </a:pPr>
            <a:r>
              <a:rPr lang="ru-RU" sz="2275" i="1" dirty="0">
                <a:solidFill>
                  <a:srgbClr val="225D99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 просто – </a:t>
            </a:r>
          </a:p>
          <a:p>
            <a:pPr algn="r">
              <a:lnSpc>
                <a:spcPts val="2275"/>
              </a:lnSpc>
            </a:pPr>
            <a:r>
              <a:rPr lang="ru-RU" sz="2275" i="1" dirty="0">
                <a:solidFill>
                  <a:srgbClr val="225D99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нужно вникать во все детали.</a:t>
            </a:r>
            <a:endParaRPr lang="ru-RU" sz="2275" i="1" dirty="0">
              <a:solidFill>
                <a:srgbClr val="225D99"/>
              </a:solidFill>
              <a:latin typeface="Corbel" panose="020B0503020204020204" pitchFamily="34" charset="0"/>
            </a:endParaRPr>
          </a:p>
        </p:txBody>
      </p:sp>
      <p:grpSp>
        <p:nvGrpSpPr>
          <p:cNvPr id="346" name="Группа 345"/>
          <p:cNvGrpSpPr/>
          <p:nvPr/>
        </p:nvGrpSpPr>
        <p:grpSpPr>
          <a:xfrm>
            <a:off x="-1" y="3358606"/>
            <a:ext cx="9906001" cy="1565493"/>
            <a:chOff x="0" y="3175327"/>
            <a:chExt cx="12192000" cy="1926761"/>
          </a:xfrm>
        </p:grpSpPr>
        <p:grpSp>
          <p:nvGrpSpPr>
            <p:cNvPr id="334" name="Группа 333"/>
            <p:cNvGrpSpPr/>
            <p:nvPr/>
          </p:nvGrpSpPr>
          <p:grpSpPr>
            <a:xfrm>
              <a:off x="1799833" y="3175327"/>
              <a:ext cx="1099732" cy="1926761"/>
              <a:chOff x="3333538" y="3631991"/>
              <a:chExt cx="930818" cy="1398270"/>
            </a:xfrm>
          </p:grpSpPr>
          <p:sp>
            <p:nvSpPr>
              <p:cNvPr id="228" name="Shape 206"/>
              <p:cNvSpPr/>
              <p:nvPr/>
            </p:nvSpPr>
            <p:spPr>
              <a:xfrm>
                <a:off x="3333538" y="3631991"/>
                <a:ext cx="930818" cy="1398270"/>
              </a:xfrm>
              <a:custGeom>
                <a:avLst/>
                <a:gdLst/>
                <a:ahLst/>
                <a:cxnLst/>
                <a:rect l="0" t="0" r="0" b="0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29" name="Shape 207"/>
              <p:cNvSpPr/>
              <p:nvPr/>
            </p:nvSpPr>
            <p:spPr>
              <a:xfrm>
                <a:off x="3528022" y="3789345"/>
                <a:ext cx="118044" cy="49458"/>
              </a:xfrm>
              <a:custGeom>
                <a:avLst/>
                <a:gdLst/>
                <a:ahLst/>
                <a:cxnLst/>
                <a:rect l="0" t="0" r="0" b="0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30" name="Shape 208"/>
              <p:cNvSpPr/>
              <p:nvPr/>
            </p:nvSpPr>
            <p:spPr>
              <a:xfrm>
                <a:off x="3515656" y="3842177"/>
                <a:ext cx="701485" cy="89915"/>
              </a:xfrm>
              <a:custGeom>
                <a:avLst/>
                <a:gdLst/>
                <a:ahLst/>
                <a:cxnLst/>
                <a:rect l="0" t="0" r="0" b="0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31" name="Shape 209"/>
              <p:cNvSpPr/>
              <p:nvPr/>
            </p:nvSpPr>
            <p:spPr>
              <a:xfrm>
                <a:off x="3463556" y="3938095"/>
                <a:ext cx="800797" cy="83921"/>
              </a:xfrm>
              <a:custGeom>
                <a:avLst/>
                <a:gdLst/>
                <a:ahLst/>
                <a:cxnLst/>
                <a:rect l="0" t="0" r="0" b="0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32" name="Shape 210"/>
              <p:cNvSpPr/>
              <p:nvPr/>
            </p:nvSpPr>
            <p:spPr>
              <a:xfrm>
                <a:off x="3479683" y="3974054"/>
                <a:ext cx="763308" cy="71566"/>
              </a:xfrm>
              <a:custGeom>
                <a:avLst/>
                <a:gdLst/>
                <a:ahLst/>
                <a:cxnLst/>
                <a:rect l="0" t="0" r="0" b="0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33" name="Shape 211"/>
              <p:cNvSpPr/>
              <p:nvPr/>
            </p:nvSpPr>
            <p:spPr>
              <a:xfrm>
                <a:off x="3479683" y="4004039"/>
                <a:ext cx="761060" cy="66309"/>
              </a:xfrm>
              <a:custGeom>
                <a:avLst/>
                <a:gdLst/>
                <a:ahLst/>
                <a:cxnLst/>
                <a:rect l="0" t="0" r="0" b="0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34" name="Shape 212"/>
              <p:cNvSpPr/>
              <p:nvPr/>
            </p:nvSpPr>
            <p:spPr>
              <a:xfrm>
                <a:off x="3449278" y="4499098"/>
                <a:ext cx="798016" cy="35098"/>
              </a:xfrm>
              <a:custGeom>
                <a:avLst/>
                <a:gdLst/>
                <a:ahLst/>
                <a:cxnLst/>
                <a:rect l="0" t="0" r="0" b="0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35" name="Shape 213"/>
              <p:cNvSpPr/>
              <p:nvPr/>
            </p:nvSpPr>
            <p:spPr>
              <a:xfrm>
                <a:off x="3580698" y="4397858"/>
                <a:ext cx="538357" cy="22082"/>
              </a:xfrm>
              <a:custGeom>
                <a:avLst/>
                <a:gdLst/>
                <a:ahLst/>
                <a:cxnLst/>
                <a:rect l="0" t="0" r="0" b="0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36" name="Shape 214"/>
              <p:cNvSpPr/>
              <p:nvPr/>
            </p:nvSpPr>
            <p:spPr>
              <a:xfrm>
                <a:off x="3503005" y="4456822"/>
                <a:ext cx="691363" cy="28876"/>
              </a:xfrm>
              <a:custGeom>
                <a:avLst/>
                <a:gdLst/>
                <a:ahLst/>
                <a:cxnLst/>
                <a:rect l="0" t="0" r="0" b="0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37" name="Shape 215"/>
              <p:cNvSpPr/>
              <p:nvPr/>
            </p:nvSpPr>
            <p:spPr>
              <a:xfrm>
                <a:off x="3445765" y="4539467"/>
                <a:ext cx="801636" cy="26336"/>
              </a:xfrm>
              <a:custGeom>
                <a:avLst/>
                <a:gdLst/>
                <a:ahLst/>
                <a:cxnLst/>
                <a:rect l="0" t="0" r="0" b="0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38" name="Shape 216"/>
              <p:cNvSpPr/>
              <p:nvPr/>
            </p:nvSpPr>
            <p:spPr>
              <a:xfrm>
                <a:off x="3465907" y="4565043"/>
                <a:ext cx="768058" cy="26082"/>
              </a:xfrm>
              <a:custGeom>
                <a:avLst/>
                <a:gdLst/>
                <a:ahLst/>
                <a:cxnLst/>
                <a:rect l="0" t="0" r="0" b="0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39" name="Shape 217"/>
              <p:cNvSpPr/>
              <p:nvPr/>
            </p:nvSpPr>
            <p:spPr>
              <a:xfrm>
                <a:off x="3487861" y="4595143"/>
                <a:ext cx="729679" cy="25726"/>
              </a:xfrm>
              <a:custGeom>
                <a:avLst/>
                <a:gdLst/>
                <a:ahLst/>
                <a:cxnLst/>
                <a:rect l="0" t="0" r="0" b="0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40" name="Shape 218"/>
              <p:cNvSpPr/>
              <p:nvPr/>
            </p:nvSpPr>
            <p:spPr>
              <a:xfrm>
                <a:off x="4189033" y="4227341"/>
                <a:ext cx="50964" cy="107908"/>
              </a:xfrm>
              <a:custGeom>
                <a:avLst/>
                <a:gdLst/>
                <a:ahLst/>
                <a:cxnLst/>
                <a:rect l="0" t="0" r="0" b="0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41" name="Shape 219"/>
              <p:cNvSpPr/>
              <p:nvPr/>
            </p:nvSpPr>
            <p:spPr>
              <a:xfrm>
                <a:off x="3490926" y="4628989"/>
                <a:ext cx="563959" cy="164110"/>
              </a:xfrm>
              <a:custGeom>
                <a:avLst/>
                <a:gdLst/>
                <a:ahLst/>
                <a:cxnLst/>
                <a:rect l="0" t="0" r="0" b="0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42" name="Shape 220"/>
              <p:cNvSpPr/>
              <p:nvPr/>
            </p:nvSpPr>
            <p:spPr>
              <a:xfrm>
                <a:off x="3492047" y="4123929"/>
                <a:ext cx="101179" cy="309476"/>
              </a:xfrm>
              <a:custGeom>
                <a:avLst/>
                <a:gdLst/>
                <a:ahLst/>
                <a:cxnLst/>
                <a:rect l="0" t="0" r="0" b="0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ln w="13551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  <p:sp>
            <p:nvSpPr>
              <p:cNvPr id="243" name="Shape 221"/>
              <p:cNvSpPr/>
              <p:nvPr/>
            </p:nvSpPr>
            <p:spPr>
              <a:xfrm>
                <a:off x="3599219" y="4058731"/>
                <a:ext cx="511877" cy="341704"/>
              </a:xfrm>
              <a:custGeom>
                <a:avLst/>
                <a:gdLst/>
                <a:ahLst/>
                <a:cxnLst/>
                <a:rect l="0" t="0" r="0" b="0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ln w="11862" cap="rnd">
                <a:solidFill>
                  <a:srgbClr val="1C5996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>
                  <a:solidFill>
                    <a:srgbClr val="225D99"/>
                  </a:solidFill>
                </a:endParaRPr>
              </a:p>
            </p:txBody>
          </p:sp>
        </p:grpSp>
        <p:grpSp>
          <p:nvGrpSpPr>
            <p:cNvPr id="342" name="Группа 341"/>
            <p:cNvGrpSpPr/>
            <p:nvPr/>
          </p:nvGrpSpPr>
          <p:grpSpPr>
            <a:xfrm>
              <a:off x="3537558" y="3787223"/>
              <a:ext cx="799151" cy="1061518"/>
              <a:chOff x="4000275" y="3749537"/>
              <a:chExt cx="799151" cy="1061518"/>
            </a:xfrm>
          </p:grpSpPr>
          <p:sp>
            <p:nvSpPr>
              <p:cNvPr id="257" name="Shape 235"/>
              <p:cNvSpPr/>
              <p:nvPr/>
            </p:nvSpPr>
            <p:spPr>
              <a:xfrm>
                <a:off x="4000275" y="3749537"/>
                <a:ext cx="799151" cy="1061518"/>
              </a:xfrm>
              <a:custGeom>
                <a:avLst/>
                <a:gdLst/>
                <a:ahLst/>
                <a:cxnLst/>
                <a:rect l="0" t="0" r="0" b="0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58" name="Shape 236"/>
              <p:cNvSpPr/>
              <p:nvPr/>
            </p:nvSpPr>
            <p:spPr>
              <a:xfrm>
                <a:off x="4030446" y="3768473"/>
                <a:ext cx="736982" cy="965925"/>
              </a:xfrm>
              <a:custGeom>
                <a:avLst/>
                <a:gdLst/>
                <a:ahLst/>
                <a:cxnLst/>
                <a:rect l="0" t="0" r="0" b="0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59" name="Shape 237"/>
              <p:cNvSpPr/>
              <p:nvPr/>
            </p:nvSpPr>
            <p:spPr>
              <a:xfrm>
                <a:off x="4137579" y="3827591"/>
                <a:ext cx="548550" cy="820682"/>
              </a:xfrm>
              <a:custGeom>
                <a:avLst/>
                <a:gdLst>
                  <a:gd name="connsiteX0" fmla="*/ 13059 w 494310"/>
                  <a:gd name="connsiteY0" fmla="*/ 29923 h 622050"/>
                  <a:gd name="connsiteX1" fmla="*/ 41863 w 494310"/>
                  <a:gd name="connsiteY1" fmla="*/ 5488 h 622050"/>
                  <a:gd name="connsiteX2" fmla="*/ 462144 w 494310"/>
                  <a:gd name="connsiteY2" fmla="*/ 5488 h 622050"/>
                  <a:gd name="connsiteX3" fmla="*/ 487379 w 494310"/>
                  <a:gd name="connsiteY3" fmla="*/ 29923 h 622050"/>
                  <a:gd name="connsiteX4" fmla="*/ 480038 w 494310"/>
                  <a:gd name="connsiteY4" fmla="*/ 441632 h 622050"/>
                  <a:gd name="connsiteX5" fmla="*/ 481778 w 494310"/>
                  <a:gd name="connsiteY5" fmla="*/ 474487 h 622050"/>
                  <a:gd name="connsiteX6" fmla="*/ 421555 w 494310"/>
                  <a:gd name="connsiteY6" fmla="*/ 609348 h 622050"/>
                  <a:gd name="connsiteX7" fmla="*/ 201591 w 494310"/>
                  <a:gd name="connsiteY7" fmla="*/ 560936 h 622050"/>
                  <a:gd name="connsiteX8" fmla="*/ 108703 w 494310"/>
                  <a:gd name="connsiteY8" fmla="*/ 520413 h 622050"/>
                  <a:gd name="connsiteX9" fmla="*/ 11637 w 494310"/>
                  <a:gd name="connsiteY9" fmla="*/ 452160 h 622050"/>
                  <a:gd name="connsiteX10" fmla="*/ 4334 w 494310"/>
                  <a:gd name="connsiteY10" fmla="*/ 409653 h 622050"/>
                  <a:gd name="connsiteX11" fmla="*/ 13059 w 494310"/>
                  <a:gd name="connsiteY11" fmla="*/ 29923 h 622050"/>
                  <a:gd name="connsiteX0" fmla="*/ 13059 w 494310"/>
                  <a:gd name="connsiteY0" fmla="*/ 29923 h 623384"/>
                  <a:gd name="connsiteX1" fmla="*/ 41863 w 494310"/>
                  <a:gd name="connsiteY1" fmla="*/ 5488 h 623384"/>
                  <a:gd name="connsiteX2" fmla="*/ 462144 w 494310"/>
                  <a:gd name="connsiteY2" fmla="*/ 5488 h 623384"/>
                  <a:gd name="connsiteX3" fmla="*/ 487379 w 494310"/>
                  <a:gd name="connsiteY3" fmla="*/ 29923 h 623384"/>
                  <a:gd name="connsiteX4" fmla="*/ 480038 w 494310"/>
                  <a:gd name="connsiteY4" fmla="*/ 441632 h 623384"/>
                  <a:gd name="connsiteX5" fmla="*/ 481778 w 494310"/>
                  <a:gd name="connsiteY5" fmla="*/ 474487 h 623384"/>
                  <a:gd name="connsiteX6" fmla="*/ 421555 w 494310"/>
                  <a:gd name="connsiteY6" fmla="*/ 609348 h 623384"/>
                  <a:gd name="connsiteX7" fmla="*/ 201591 w 494310"/>
                  <a:gd name="connsiteY7" fmla="*/ 560936 h 623384"/>
                  <a:gd name="connsiteX8" fmla="*/ 11637 w 494310"/>
                  <a:gd name="connsiteY8" fmla="*/ 452160 h 623384"/>
                  <a:gd name="connsiteX9" fmla="*/ 4334 w 494310"/>
                  <a:gd name="connsiteY9" fmla="*/ 409653 h 623384"/>
                  <a:gd name="connsiteX10" fmla="*/ 13059 w 494310"/>
                  <a:gd name="connsiteY10" fmla="*/ 29923 h 623384"/>
                  <a:gd name="connsiteX0" fmla="*/ 13059 w 494310"/>
                  <a:gd name="connsiteY0" fmla="*/ 29923 h 631311"/>
                  <a:gd name="connsiteX1" fmla="*/ 41863 w 494310"/>
                  <a:gd name="connsiteY1" fmla="*/ 5488 h 631311"/>
                  <a:gd name="connsiteX2" fmla="*/ 462144 w 494310"/>
                  <a:gd name="connsiteY2" fmla="*/ 5488 h 631311"/>
                  <a:gd name="connsiteX3" fmla="*/ 487379 w 494310"/>
                  <a:gd name="connsiteY3" fmla="*/ 29923 h 631311"/>
                  <a:gd name="connsiteX4" fmla="*/ 480038 w 494310"/>
                  <a:gd name="connsiteY4" fmla="*/ 441632 h 631311"/>
                  <a:gd name="connsiteX5" fmla="*/ 481778 w 494310"/>
                  <a:gd name="connsiteY5" fmla="*/ 474487 h 631311"/>
                  <a:gd name="connsiteX6" fmla="*/ 421555 w 494310"/>
                  <a:gd name="connsiteY6" fmla="*/ 609348 h 631311"/>
                  <a:gd name="connsiteX7" fmla="*/ 53265 w 494310"/>
                  <a:gd name="connsiteY7" fmla="*/ 615249 h 631311"/>
                  <a:gd name="connsiteX8" fmla="*/ 11637 w 494310"/>
                  <a:gd name="connsiteY8" fmla="*/ 452160 h 631311"/>
                  <a:gd name="connsiteX9" fmla="*/ 4334 w 494310"/>
                  <a:gd name="connsiteY9" fmla="*/ 409653 h 631311"/>
                  <a:gd name="connsiteX10" fmla="*/ 13059 w 494310"/>
                  <a:gd name="connsiteY10" fmla="*/ 29923 h 631311"/>
                  <a:gd name="connsiteX0" fmla="*/ 13059 w 494310"/>
                  <a:gd name="connsiteY0" fmla="*/ 29923 h 631311"/>
                  <a:gd name="connsiteX1" fmla="*/ 41863 w 494310"/>
                  <a:gd name="connsiteY1" fmla="*/ 5488 h 631311"/>
                  <a:gd name="connsiteX2" fmla="*/ 462144 w 494310"/>
                  <a:gd name="connsiteY2" fmla="*/ 5488 h 631311"/>
                  <a:gd name="connsiteX3" fmla="*/ 487379 w 494310"/>
                  <a:gd name="connsiteY3" fmla="*/ 29923 h 631311"/>
                  <a:gd name="connsiteX4" fmla="*/ 480038 w 494310"/>
                  <a:gd name="connsiteY4" fmla="*/ 441632 h 631311"/>
                  <a:gd name="connsiteX5" fmla="*/ 481778 w 494310"/>
                  <a:gd name="connsiteY5" fmla="*/ 474487 h 631311"/>
                  <a:gd name="connsiteX6" fmla="*/ 421555 w 494310"/>
                  <a:gd name="connsiteY6" fmla="*/ 609348 h 631311"/>
                  <a:gd name="connsiteX7" fmla="*/ 53265 w 494310"/>
                  <a:gd name="connsiteY7" fmla="*/ 615249 h 631311"/>
                  <a:gd name="connsiteX8" fmla="*/ 11637 w 494310"/>
                  <a:gd name="connsiteY8" fmla="*/ 452160 h 631311"/>
                  <a:gd name="connsiteX9" fmla="*/ 4334 w 494310"/>
                  <a:gd name="connsiteY9" fmla="*/ 409653 h 631311"/>
                  <a:gd name="connsiteX10" fmla="*/ 13059 w 494310"/>
                  <a:gd name="connsiteY10" fmla="*/ 29923 h 631311"/>
                  <a:gd name="connsiteX0" fmla="*/ 13059 w 494310"/>
                  <a:gd name="connsiteY0" fmla="*/ 29923 h 634316"/>
                  <a:gd name="connsiteX1" fmla="*/ 41863 w 494310"/>
                  <a:gd name="connsiteY1" fmla="*/ 5488 h 634316"/>
                  <a:gd name="connsiteX2" fmla="*/ 462144 w 494310"/>
                  <a:gd name="connsiteY2" fmla="*/ 5488 h 634316"/>
                  <a:gd name="connsiteX3" fmla="*/ 487379 w 494310"/>
                  <a:gd name="connsiteY3" fmla="*/ 29923 h 634316"/>
                  <a:gd name="connsiteX4" fmla="*/ 480038 w 494310"/>
                  <a:gd name="connsiteY4" fmla="*/ 441632 h 634316"/>
                  <a:gd name="connsiteX5" fmla="*/ 481778 w 494310"/>
                  <a:gd name="connsiteY5" fmla="*/ 474487 h 634316"/>
                  <a:gd name="connsiteX6" fmla="*/ 421555 w 494310"/>
                  <a:gd name="connsiteY6" fmla="*/ 609348 h 634316"/>
                  <a:gd name="connsiteX7" fmla="*/ 53265 w 494310"/>
                  <a:gd name="connsiteY7" fmla="*/ 615249 h 634316"/>
                  <a:gd name="connsiteX8" fmla="*/ 4334 w 494310"/>
                  <a:gd name="connsiteY8" fmla="*/ 409653 h 634316"/>
                  <a:gd name="connsiteX9" fmla="*/ 13059 w 494310"/>
                  <a:gd name="connsiteY9" fmla="*/ 29923 h 634316"/>
                  <a:gd name="connsiteX0" fmla="*/ 13059 w 487954"/>
                  <a:gd name="connsiteY0" fmla="*/ 29923 h 636016"/>
                  <a:gd name="connsiteX1" fmla="*/ 41863 w 487954"/>
                  <a:gd name="connsiteY1" fmla="*/ 5488 h 636016"/>
                  <a:gd name="connsiteX2" fmla="*/ 462144 w 487954"/>
                  <a:gd name="connsiteY2" fmla="*/ 5488 h 636016"/>
                  <a:gd name="connsiteX3" fmla="*/ 487379 w 487954"/>
                  <a:gd name="connsiteY3" fmla="*/ 29923 h 636016"/>
                  <a:gd name="connsiteX4" fmla="*/ 480038 w 487954"/>
                  <a:gd name="connsiteY4" fmla="*/ 441632 h 636016"/>
                  <a:gd name="connsiteX5" fmla="*/ 421555 w 487954"/>
                  <a:gd name="connsiteY5" fmla="*/ 609348 h 636016"/>
                  <a:gd name="connsiteX6" fmla="*/ 53265 w 487954"/>
                  <a:gd name="connsiteY6" fmla="*/ 615249 h 636016"/>
                  <a:gd name="connsiteX7" fmla="*/ 4334 w 487954"/>
                  <a:gd name="connsiteY7" fmla="*/ 409653 h 636016"/>
                  <a:gd name="connsiteX8" fmla="*/ 13059 w 487954"/>
                  <a:gd name="connsiteY8" fmla="*/ 29923 h 636016"/>
                  <a:gd name="connsiteX0" fmla="*/ 13059 w 499696"/>
                  <a:gd name="connsiteY0" fmla="*/ 40921 h 646417"/>
                  <a:gd name="connsiteX1" fmla="*/ 41863 w 499696"/>
                  <a:gd name="connsiteY1" fmla="*/ 16486 h 646417"/>
                  <a:gd name="connsiteX2" fmla="*/ 462144 w 499696"/>
                  <a:gd name="connsiteY2" fmla="*/ 16486 h 646417"/>
                  <a:gd name="connsiteX3" fmla="*/ 487379 w 499696"/>
                  <a:gd name="connsiteY3" fmla="*/ 40921 h 646417"/>
                  <a:gd name="connsiteX4" fmla="*/ 495535 w 499696"/>
                  <a:gd name="connsiteY4" fmla="*/ 463867 h 646417"/>
                  <a:gd name="connsiteX5" fmla="*/ 421555 w 499696"/>
                  <a:gd name="connsiteY5" fmla="*/ 620346 h 646417"/>
                  <a:gd name="connsiteX6" fmla="*/ 53265 w 499696"/>
                  <a:gd name="connsiteY6" fmla="*/ 626247 h 646417"/>
                  <a:gd name="connsiteX7" fmla="*/ 4334 w 499696"/>
                  <a:gd name="connsiteY7" fmla="*/ 420651 h 646417"/>
                  <a:gd name="connsiteX8" fmla="*/ 13059 w 499696"/>
                  <a:gd name="connsiteY8" fmla="*/ 40921 h 646417"/>
                  <a:gd name="connsiteX0" fmla="*/ 13059 w 498743"/>
                  <a:gd name="connsiteY0" fmla="*/ 40921 h 656854"/>
                  <a:gd name="connsiteX1" fmla="*/ 41863 w 498743"/>
                  <a:gd name="connsiteY1" fmla="*/ 16486 h 656854"/>
                  <a:gd name="connsiteX2" fmla="*/ 462144 w 498743"/>
                  <a:gd name="connsiteY2" fmla="*/ 16486 h 656854"/>
                  <a:gd name="connsiteX3" fmla="*/ 487379 w 498743"/>
                  <a:gd name="connsiteY3" fmla="*/ 40921 h 656854"/>
                  <a:gd name="connsiteX4" fmla="*/ 495535 w 498743"/>
                  <a:gd name="connsiteY4" fmla="*/ 463867 h 656854"/>
                  <a:gd name="connsiteX5" fmla="*/ 434839 w 498743"/>
                  <a:gd name="connsiteY5" fmla="*/ 639074 h 656854"/>
                  <a:gd name="connsiteX6" fmla="*/ 53265 w 498743"/>
                  <a:gd name="connsiteY6" fmla="*/ 626247 h 656854"/>
                  <a:gd name="connsiteX7" fmla="*/ 4334 w 498743"/>
                  <a:gd name="connsiteY7" fmla="*/ 420651 h 656854"/>
                  <a:gd name="connsiteX8" fmla="*/ 13059 w 498743"/>
                  <a:gd name="connsiteY8" fmla="*/ 40921 h 656854"/>
                  <a:gd name="connsiteX0" fmla="*/ 13059 w 504640"/>
                  <a:gd name="connsiteY0" fmla="*/ 41184 h 656856"/>
                  <a:gd name="connsiteX1" fmla="*/ 41863 w 504640"/>
                  <a:gd name="connsiteY1" fmla="*/ 16749 h 656856"/>
                  <a:gd name="connsiteX2" fmla="*/ 462144 w 504640"/>
                  <a:gd name="connsiteY2" fmla="*/ 16749 h 656856"/>
                  <a:gd name="connsiteX3" fmla="*/ 487379 w 504640"/>
                  <a:gd name="connsiteY3" fmla="*/ 41184 h 656856"/>
                  <a:gd name="connsiteX4" fmla="*/ 502176 w 504640"/>
                  <a:gd name="connsiteY4" fmla="*/ 467876 h 656856"/>
                  <a:gd name="connsiteX5" fmla="*/ 434839 w 504640"/>
                  <a:gd name="connsiteY5" fmla="*/ 639337 h 656856"/>
                  <a:gd name="connsiteX6" fmla="*/ 53265 w 504640"/>
                  <a:gd name="connsiteY6" fmla="*/ 626510 h 656856"/>
                  <a:gd name="connsiteX7" fmla="*/ 4334 w 504640"/>
                  <a:gd name="connsiteY7" fmla="*/ 420914 h 656856"/>
                  <a:gd name="connsiteX8" fmla="*/ 13059 w 504640"/>
                  <a:gd name="connsiteY8" fmla="*/ 41184 h 656856"/>
                  <a:gd name="connsiteX0" fmla="*/ 13059 w 506112"/>
                  <a:gd name="connsiteY0" fmla="*/ 29923 h 645596"/>
                  <a:gd name="connsiteX1" fmla="*/ 41863 w 506112"/>
                  <a:gd name="connsiteY1" fmla="*/ 5488 h 645596"/>
                  <a:gd name="connsiteX2" fmla="*/ 462144 w 506112"/>
                  <a:gd name="connsiteY2" fmla="*/ 5488 h 645596"/>
                  <a:gd name="connsiteX3" fmla="*/ 487379 w 506112"/>
                  <a:gd name="connsiteY3" fmla="*/ 29923 h 645596"/>
                  <a:gd name="connsiteX4" fmla="*/ 502176 w 506112"/>
                  <a:gd name="connsiteY4" fmla="*/ 456615 h 645596"/>
                  <a:gd name="connsiteX5" fmla="*/ 434839 w 506112"/>
                  <a:gd name="connsiteY5" fmla="*/ 628076 h 645596"/>
                  <a:gd name="connsiteX6" fmla="*/ 53265 w 506112"/>
                  <a:gd name="connsiteY6" fmla="*/ 615249 h 645596"/>
                  <a:gd name="connsiteX7" fmla="*/ 4334 w 506112"/>
                  <a:gd name="connsiteY7" fmla="*/ 409653 h 645596"/>
                  <a:gd name="connsiteX8" fmla="*/ 13059 w 506112"/>
                  <a:gd name="connsiteY8" fmla="*/ 29923 h 645596"/>
                  <a:gd name="connsiteX0" fmla="*/ 13059 w 504657"/>
                  <a:gd name="connsiteY0" fmla="*/ 29923 h 645596"/>
                  <a:gd name="connsiteX1" fmla="*/ 41863 w 504657"/>
                  <a:gd name="connsiteY1" fmla="*/ 5488 h 645596"/>
                  <a:gd name="connsiteX2" fmla="*/ 462144 w 504657"/>
                  <a:gd name="connsiteY2" fmla="*/ 5488 h 645596"/>
                  <a:gd name="connsiteX3" fmla="*/ 487379 w 504657"/>
                  <a:gd name="connsiteY3" fmla="*/ 29923 h 645596"/>
                  <a:gd name="connsiteX4" fmla="*/ 502176 w 504657"/>
                  <a:gd name="connsiteY4" fmla="*/ 456615 h 645596"/>
                  <a:gd name="connsiteX5" fmla="*/ 434839 w 504657"/>
                  <a:gd name="connsiteY5" fmla="*/ 628076 h 645596"/>
                  <a:gd name="connsiteX6" fmla="*/ 53265 w 504657"/>
                  <a:gd name="connsiteY6" fmla="*/ 615249 h 645596"/>
                  <a:gd name="connsiteX7" fmla="*/ 4334 w 504657"/>
                  <a:gd name="connsiteY7" fmla="*/ 409653 h 645596"/>
                  <a:gd name="connsiteX8" fmla="*/ 13059 w 504657"/>
                  <a:gd name="connsiteY8" fmla="*/ 29923 h 645596"/>
                  <a:gd name="connsiteX0" fmla="*/ 16379 w 507977"/>
                  <a:gd name="connsiteY0" fmla="*/ 29923 h 645596"/>
                  <a:gd name="connsiteX1" fmla="*/ 45183 w 507977"/>
                  <a:gd name="connsiteY1" fmla="*/ 5488 h 645596"/>
                  <a:gd name="connsiteX2" fmla="*/ 465464 w 507977"/>
                  <a:gd name="connsiteY2" fmla="*/ 5488 h 645596"/>
                  <a:gd name="connsiteX3" fmla="*/ 490699 w 507977"/>
                  <a:gd name="connsiteY3" fmla="*/ 29923 h 645596"/>
                  <a:gd name="connsiteX4" fmla="*/ 505496 w 507977"/>
                  <a:gd name="connsiteY4" fmla="*/ 456615 h 645596"/>
                  <a:gd name="connsiteX5" fmla="*/ 438159 w 507977"/>
                  <a:gd name="connsiteY5" fmla="*/ 628076 h 645596"/>
                  <a:gd name="connsiteX6" fmla="*/ 56585 w 507977"/>
                  <a:gd name="connsiteY6" fmla="*/ 615249 h 645596"/>
                  <a:gd name="connsiteX7" fmla="*/ 1013 w 507977"/>
                  <a:gd name="connsiteY7" fmla="*/ 409653 h 645596"/>
                  <a:gd name="connsiteX8" fmla="*/ 16379 w 507977"/>
                  <a:gd name="connsiteY8" fmla="*/ 29923 h 645596"/>
                  <a:gd name="connsiteX0" fmla="*/ 16379 w 509995"/>
                  <a:gd name="connsiteY0" fmla="*/ 41315 h 656859"/>
                  <a:gd name="connsiteX1" fmla="*/ 45183 w 509995"/>
                  <a:gd name="connsiteY1" fmla="*/ 16880 h 656859"/>
                  <a:gd name="connsiteX2" fmla="*/ 465464 w 509995"/>
                  <a:gd name="connsiteY2" fmla="*/ 16880 h 656859"/>
                  <a:gd name="connsiteX3" fmla="*/ 490699 w 509995"/>
                  <a:gd name="connsiteY3" fmla="*/ 41315 h 656859"/>
                  <a:gd name="connsiteX4" fmla="*/ 507709 w 509995"/>
                  <a:gd name="connsiteY4" fmla="*/ 469880 h 656859"/>
                  <a:gd name="connsiteX5" fmla="*/ 438159 w 509995"/>
                  <a:gd name="connsiteY5" fmla="*/ 639468 h 656859"/>
                  <a:gd name="connsiteX6" fmla="*/ 56585 w 509995"/>
                  <a:gd name="connsiteY6" fmla="*/ 626641 h 656859"/>
                  <a:gd name="connsiteX7" fmla="*/ 1013 w 509995"/>
                  <a:gd name="connsiteY7" fmla="*/ 421045 h 656859"/>
                  <a:gd name="connsiteX8" fmla="*/ 16379 w 509995"/>
                  <a:gd name="connsiteY8" fmla="*/ 41315 h 656859"/>
                  <a:gd name="connsiteX0" fmla="*/ 16379 w 509982"/>
                  <a:gd name="connsiteY0" fmla="*/ 29923 h 645467"/>
                  <a:gd name="connsiteX1" fmla="*/ 45183 w 509982"/>
                  <a:gd name="connsiteY1" fmla="*/ 5488 h 645467"/>
                  <a:gd name="connsiteX2" fmla="*/ 465464 w 509982"/>
                  <a:gd name="connsiteY2" fmla="*/ 5488 h 645467"/>
                  <a:gd name="connsiteX3" fmla="*/ 490699 w 509982"/>
                  <a:gd name="connsiteY3" fmla="*/ 29923 h 645467"/>
                  <a:gd name="connsiteX4" fmla="*/ 507709 w 509982"/>
                  <a:gd name="connsiteY4" fmla="*/ 458488 h 645467"/>
                  <a:gd name="connsiteX5" fmla="*/ 438159 w 509982"/>
                  <a:gd name="connsiteY5" fmla="*/ 628076 h 645467"/>
                  <a:gd name="connsiteX6" fmla="*/ 56585 w 509982"/>
                  <a:gd name="connsiteY6" fmla="*/ 615249 h 645467"/>
                  <a:gd name="connsiteX7" fmla="*/ 1013 w 509982"/>
                  <a:gd name="connsiteY7" fmla="*/ 409653 h 645467"/>
                  <a:gd name="connsiteX8" fmla="*/ 16379 w 509982"/>
                  <a:gd name="connsiteY8" fmla="*/ 29923 h 64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9982" h="645467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60" name="Shape 238"/>
              <p:cNvSpPr/>
              <p:nvPr/>
            </p:nvSpPr>
            <p:spPr>
              <a:xfrm>
                <a:off x="4275370" y="3880738"/>
                <a:ext cx="271338" cy="93220"/>
              </a:xfrm>
              <a:custGeom>
                <a:avLst/>
                <a:gdLst/>
                <a:ahLst/>
                <a:cxnLst/>
                <a:rect l="0" t="0" r="0" b="0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61" name="Shape 239"/>
              <p:cNvSpPr/>
              <p:nvPr/>
            </p:nvSpPr>
            <p:spPr>
              <a:xfrm>
                <a:off x="4176790" y="3995637"/>
                <a:ext cx="140826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62" name="Shape 240"/>
              <p:cNvSpPr/>
              <p:nvPr/>
            </p:nvSpPr>
            <p:spPr>
              <a:xfrm>
                <a:off x="4502579" y="3995637"/>
                <a:ext cx="140826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63" name="Shape 241"/>
              <p:cNvSpPr/>
              <p:nvPr/>
            </p:nvSpPr>
            <p:spPr>
              <a:xfrm>
                <a:off x="4332639" y="3995637"/>
                <a:ext cx="153039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64" name="Shape 242"/>
              <p:cNvSpPr/>
              <p:nvPr/>
            </p:nvSpPr>
            <p:spPr>
              <a:xfrm>
                <a:off x="4176790" y="4057654"/>
                <a:ext cx="140826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65" name="Shape 243"/>
              <p:cNvSpPr/>
              <p:nvPr/>
            </p:nvSpPr>
            <p:spPr>
              <a:xfrm>
                <a:off x="4502579" y="4057654"/>
                <a:ext cx="140826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66" name="Shape 244"/>
              <p:cNvSpPr/>
              <p:nvPr/>
            </p:nvSpPr>
            <p:spPr>
              <a:xfrm>
                <a:off x="4332639" y="4057654"/>
                <a:ext cx="153039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67" name="Shape 245"/>
              <p:cNvSpPr/>
              <p:nvPr/>
            </p:nvSpPr>
            <p:spPr>
              <a:xfrm>
                <a:off x="4176790" y="4119673"/>
                <a:ext cx="140826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68" name="Shape 246"/>
              <p:cNvSpPr/>
              <p:nvPr/>
            </p:nvSpPr>
            <p:spPr>
              <a:xfrm>
                <a:off x="4502579" y="4119673"/>
                <a:ext cx="140826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69" name="Shape 247"/>
              <p:cNvSpPr/>
              <p:nvPr/>
            </p:nvSpPr>
            <p:spPr>
              <a:xfrm>
                <a:off x="4332639" y="4119673"/>
                <a:ext cx="153039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70" name="Shape 248"/>
              <p:cNvSpPr/>
              <p:nvPr/>
            </p:nvSpPr>
            <p:spPr>
              <a:xfrm>
                <a:off x="4176790" y="4181690"/>
                <a:ext cx="140826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71" name="Shape 249"/>
              <p:cNvSpPr/>
              <p:nvPr/>
            </p:nvSpPr>
            <p:spPr>
              <a:xfrm>
                <a:off x="4502579" y="4181690"/>
                <a:ext cx="140826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72" name="Shape 250"/>
              <p:cNvSpPr/>
              <p:nvPr/>
            </p:nvSpPr>
            <p:spPr>
              <a:xfrm>
                <a:off x="4332639" y="4181690"/>
                <a:ext cx="153039" cy="45503"/>
              </a:xfrm>
              <a:custGeom>
                <a:avLst/>
                <a:gdLst/>
                <a:ahLst/>
                <a:cxnLst/>
                <a:rect l="0" t="0" r="0" b="0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73" name="Shape 251"/>
              <p:cNvSpPr/>
              <p:nvPr/>
            </p:nvSpPr>
            <p:spPr>
              <a:xfrm>
                <a:off x="4275370" y="4423688"/>
                <a:ext cx="292284" cy="130598"/>
              </a:xfrm>
              <a:custGeom>
                <a:avLst/>
                <a:gdLst/>
                <a:ahLst/>
                <a:cxnLst/>
                <a:rect l="0" t="0" r="0" b="0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77" name="Shape 255"/>
              <p:cNvSpPr/>
              <p:nvPr/>
            </p:nvSpPr>
            <p:spPr>
              <a:xfrm>
                <a:off x="4065417" y="3794702"/>
                <a:ext cx="677996" cy="888773"/>
              </a:xfrm>
              <a:custGeom>
                <a:avLst/>
                <a:gdLst/>
                <a:ahLst/>
                <a:cxnLst/>
                <a:rect l="0" t="0" r="0" b="0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ln w="11862" cap="rnd">
                <a:solidFill>
                  <a:srgbClr val="1A5895"/>
                </a:solidFill>
                <a:miter lim="100000"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</p:grpSp>
        <p:sp>
          <p:nvSpPr>
            <p:cNvPr id="326" name="Shape 318"/>
            <p:cNvSpPr/>
            <p:nvPr/>
          </p:nvSpPr>
          <p:spPr>
            <a:xfrm flipV="1">
              <a:off x="0" y="4257115"/>
              <a:ext cx="398003" cy="45719"/>
            </a:xfrm>
            <a:custGeom>
              <a:avLst/>
              <a:gdLst/>
              <a:ahLst/>
              <a:cxnLst/>
              <a:rect l="0" t="0" r="0" b="0"/>
              <a:pathLst>
                <a:path w="863995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1B5895"/>
              </a:solidFill>
              <a:miter lim="100000"/>
            </a:ln>
          </p:spPr>
          <p:style>
            <a:lnRef idx="1">
              <a:srgbClr val="009AD8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 sz="1463"/>
            </a:p>
          </p:txBody>
        </p:sp>
        <p:sp>
          <p:nvSpPr>
            <p:cNvPr id="327" name="Shape 319"/>
            <p:cNvSpPr/>
            <p:nvPr/>
          </p:nvSpPr>
          <p:spPr>
            <a:xfrm flipV="1">
              <a:off x="6323099" y="4206541"/>
              <a:ext cx="5868901" cy="81937"/>
            </a:xfrm>
            <a:custGeom>
              <a:avLst/>
              <a:gdLst/>
              <a:ahLst/>
              <a:cxnLst/>
              <a:rect l="0" t="0" r="0" b="0"/>
              <a:pathLst>
                <a:path w="827996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1D5A96"/>
              </a:solidFill>
              <a:miter lim="100000"/>
            </a:ln>
          </p:spPr>
          <p:style>
            <a:lnRef idx="1">
              <a:srgbClr val="009AD8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 sz="1463"/>
            </a:p>
          </p:txBody>
        </p:sp>
        <p:sp>
          <p:nvSpPr>
            <p:cNvPr id="328" name="Shape 320"/>
            <p:cNvSpPr/>
            <p:nvPr/>
          </p:nvSpPr>
          <p:spPr>
            <a:xfrm>
              <a:off x="4322419" y="4302834"/>
              <a:ext cx="565198" cy="48868"/>
            </a:xfrm>
            <a:custGeom>
              <a:avLst/>
              <a:gdLst/>
              <a:ahLst/>
              <a:cxnLst/>
              <a:rect l="0" t="0" r="0" b="0"/>
              <a:pathLst>
                <a:path w="406794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ln w="12700" cap="flat">
              <a:solidFill>
                <a:srgbClr val="1A5795"/>
              </a:solidFill>
              <a:miter lim="100000"/>
            </a:ln>
          </p:spPr>
          <p:style>
            <a:lnRef idx="1">
              <a:srgbClr val="009AD8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 sz="1463"/>
            </a:p>
          </p:txBody>
        </p:sp>
        <p:sp>
          <p:nvSpPr>
            <p:cNvPr id="329" name="Shape 321"/>
            <p:cNvSpPr/>
            <p:nvPr/>
          </p:nvSpPr>
          <p:spPr>
            <a:xfrm>
              <a:off x="2796561" y="4304110"/>
              <a:ext cx="771227" cy="58139"/>
            </a:xfrm>
            <a:custGeom>
              <a:avLst/>
              <a:gdLst/>
              <a:ahLst/>
              <a:cxnLst/>
              <a:rect l="0" t="0" r="0" b="0"/>
              <a:pathLst>
                <a:path w="421195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ln w="12700" cap="flat">
              <a:solidFill>
                <a:srgbClr val="1A5795"/>
              </a:solidFill>
              <a:miter lim="100000"/>
            </a:ln>
          </p:spPr>
          <p:style>
            <a:lnRef idx="1">
              <a:srgbClr val="009AD8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 sz="1463"/>
            </a:p>
          </p:txBody>
        </p:sp>
        <p:sp>
          <p:nvSpPr>
            <p:cNvPr id="330" name="Shape 322"/>
            <p:cNvSpPr/>
            <p:nvPr/>
          </p:nvSpPr>
          <p:spPr>
            <a:xfrm flipV="1">
              <a:off x="1382776" y="4263423"/>
              <a:ext cx="617277" cy="45719"/>
            </a:xfrm>
            <a:custGeom>
              <a:avLst/>
              <a:gdLst/>
              <a:ahLst/>
              <a:cxnLst/>
              <a:rect l="0" t="0" r="0" b="0"/>
              <a:pathLst>
                <a:path w="421196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ln w="12700" cap="flat">
              <a:solidFill>
                <a:srgbClr val="1A5795"/>
              </a:solidFill>
              <a:miter lim="100000"/>
            </a:ln>
          </p:spPr>
          <p:style>
            <a:lnRef idx="1">
              <a:srgbClr val="009AD8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 sz="1463"/>
            </a:p>
          </p:txBody>
        </p:sp>
        <p:pic>
          <p:nvPicPr>
            <p:cNvPr id="341" name="Рисунок 340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E8FBE5"/>
                </a:clrFrom>
                <a:clrTo>
                  <a:srgbClr val="E8FBE5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6200" b="100000" l="15800" r="82200"/>
                      </a14:imgEffect>
                      <a14:imgEffect>
                        <a14:artisticPhotocopy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79" t="30139" r="24352" b="1641"/>
            <a:stretch/>
          </p:blipFill>
          <p:spPr>
            <a:xfrm>
              <a:off x="398003" y="3619540"/>
              <a:ext cx="1003827" cy="1236783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345" name="Группа 344"/>
            <p:cNvGrpSpPr/>
            <p:nvPr/>
          </p:nvGrpSpPr>
          <p:grpSpPr>
            <a:xfrm>
              <a:off x="4887638" y="3733679"/>
              <a:ext cx="1435483" cy="1328824"/>
              <a:chOff x="5590812" y="3687371"/>
              <a:chExt cx="1435483" cy="1328824"/>
            </a:xfrm>
          </p:grpSpPr>
          <p:sp>
            <p:nvSpPr>
              <p:cNvPr id="279" name="Shape 258"/>
              <p:cNvSpPr/>
              <p:nvPr/>
            </p:nvSpPr>
            <p:spPr>
              <a:xfrm>
                <a:off x="6294473" y="3708684"/>
                <a:ext cx="28155" cy="33264"/>
              </a:xfrm>
              <a:custGeom>
                <a:avLst/>
                <a:gdLst/>
                <a:ahLst/>
                <a:cxnLst/>
                <a:rect l="0" t="0" r="0" b="0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ln w="8471" cap="rnd"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80" name="Shape 259"/>
              <p:cNvSpPr/>
              <p:nvPr/>
            </p:nvSpPr>
            <p:spPr>
              <a:xfrm>
                <a:off x="5648216" y="3761657"/>
                <a:ext cx="1320653" cy="1007990"/>
              </a:xfrm>
              <a:custGeom>
                <a:avLst/>
                <a:gdLst/>
                <a:ahLst/>
                <a:cxnLst/>
                <a:rect l="0" t="0" r="0" b="0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ln w="11862" cap="rnd">
                <a:solidFill>
                  <a:srgbClr val="1F5B98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99" name="Shape 278"/>
              <p:cNvSpPr/>
              <p:nvPr/>
            </p:nvSpPr>
            <p:spPr>
              <a:xfrm>
                <a:off x="5892481" y="4242171"/>
                <a:ext cx="46172" cy="36906"/>
              </a:xfrm>
              <a:custGeom>
                <a:avLst/>
                <a:gdLst/>
                <a:ahLst/>
                <a:cxnLst/>
                <a:rect l="0" t="0" r="0" b="0"/>
                <a:pathLst>
                  <a:path w="42926" h="29026">
                    <a:moveTo>
                      <a:pt x="32523" y="1154"/>
                    </a:moveTo>
                    <a:cubicBezTo>
                      <a:pt x="38405" y="2016"/>
                      <a:pt x="42926" y="3448"/>
                      <a:pt x="42926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FF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278" name="Shape 257"/>
              <p:cNvSpPr/>
              <p:nvPr/>
            </p:nvSpPr>
            <p:spPr>
              <a:xfrm>
                <a:off x="5590812" y="3687371"/>
                <a:ext cx="1435483" cy="1328824"/>
              </a:xfrm>
              <a:custGeom>
                <a:avLst/>
                <a:gdLst/>
                <a:ahLst/>
                <a:cxnLst/>
                <a:rect l="0" t="0" r="0" b="0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ln w="11862" cap="rnd">
                <a:solidFill>
                  <a:srgbClr val="135392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pic>
            <p:nvPicPr>
              <p:cNvPr id="343" name="Рисунок 342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833" t="13504" r="2045" b="3206"/>
              <a:stretch/>
            </p:blipFill>
            <p:spPr>
              <a:xfrm>
                <a:off x="5772228" y="3813371"/>
                <a:ext cx="992100" cy="946222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0874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A0A0A"/>
              </a:clrFrom>
              <a:clrTo>
                <a:srgbClr val="0A0A0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4"/>
          <a:stretch/>
        </p:blipFill>
        <p:spPr>
          <a:xfrm flipH="1">
            <a:off x="247935" y="3984364"/>
            <a:ext cx="9470893" cy="222696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0866" y="1438249"/>
            <a:ext cx="3196120" cy="3685125"/>
          </a:xfrm>
          <a:prstGeom prst="rect">
            <a:avLst/>
          </a:prstGeom>
          <a:effectLst>
            <a:glow rad="139700">
              <a:schemeClr val="bg1">
                <a:alpha val="77000"/>
              </a:schemeClr>
            </a:glo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6" y="581440"/>
            <a:ext cx="2614799" cy="445656"/>
          </a:xfrm>
          <a:prstGeom prst="rect">
            <a:avLst/>
          </a:prstGeom>
          <a:effectLst>
            <a:glow rad="139700">
              <a:schemeClr val="bg1">
                <a:alpha val="77000"/>
              </a:schemeClr>
            </a:glow>
          </a:effectLst>
        </p:spPr>
      </p:pic>
      <p:sp>
        <p:nvSpPr>
          <p:cNvPr id="7" name="Прямоугольник 6"/>
          <p:cNvSpPr/>
          <p:nvPr/>
        </p:nvSpPr>
        <p:spPr>
          <a:xfrm>
            <a:off x="3065845" y="504381"/>
            <a:ext cx="6496014" cy="664927"/>
          </a:xfrm>
          <a:prstGeom prst="rect">
            <a:avLst/>
          </a:prstGeom>
          <a:noFill/>
        </p:spPr>
        <p:txBody>
          <a:bodyPr wrap="square" lIns="74295" tIns="37148" rIns="74295" bIns="37148">
            <a:spAutoFit/>
          </a:bodyPr>
          <a:lstStyle/>
          <a:p>
            <a:pPr algn="r">
              <a:lnSpc>
                <a:spcPts val="2275"/>
              </a:lnSpc>
            </a:pPr>
            <a:r>
              <a:rPr lang="ru-RU" sz="2925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является решением многих проблем, связанных с уходом за коровами</a:t>
            </a:r>
            <a:endParaRPr lang="ru-RU" sz="2925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482773" y="2039226"/>
            <a:ext cx="7108037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изучили опыт работы молочных ферм, учли пожелания отечественных собственников, зоотехников и доярок. </a:t>
            </a:r>
          </a:p>
          <a:p>
            <a:pPr algn="r">
              <a:lnSpc>
                <a:spcPts val="2600"/>
              </a:lnSpc>
            </a:pPr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сочетании с опытом разработок наших специалистов, </a:t>
            </a:r>
          </a:p>
          <a:p>
            <a:pPr algn="r">
              <a:lnSpc>
                <a:spcPts val="2600"/>
              </a:lnSpc>
            </a:pPr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позволило добиться важной цели – автоматизировать процесс доения и ухода за коровами при наименьших затратах.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59137" y="5724199"/>
            <a:ext cx="9604376" cy="73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50"/>
              </a:spcAft>
            </a:pPr>
            <a:r>
              <a:rPr lang="ru-RU" sz="1909" spc="-8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</a:t>
            </a:r>
            <a:r>
              <a:rPr lang="ru-RU" sz="1950" b="1" spc="-8" dirty="0" err="1">
                <a:solidFill>
                  <a:srgbClr val="1C5996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Milk</a:t>
            </a:r>
            <a:r>
              <a:rPr lang="ru-RU" sz="1950" b="1" spc="-8" dirty="0">
                <a:solidFill>
                  <a:srgbClr val="1C5996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-IT</a:t>
            </a:r>
            <a:r>
              <a:rPr lang="ru-RU" sz="1909" spc="-8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выбирает животных с отклонениями показателей здоровья.  Кроме этого, </a:t>
            </a:r>
            <a:r>
              <a:rPr lang="ru-RU" sz="1950" b="1" spc="-8" dirty="0" err="1">
                <a:solidFill>
                  <a:srgbClr val="1C5996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Milk</a:t>
            </a:r>
            <a:r>
              <a:rPr lang="ru-RU" sz="1950" b="1" spc="-8" dirty="0">
                <a:solidFill>
                  <a:srgbClr val="1C5996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-IT</a:t>
            </a:r>
            <a:r>
              <a:rPr lang="ru-RU" sz="1909" spc="-8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анализирует процесс доения и предупреждает о неисправностях оборудования. </a:t>
            </a:r>
          </a:p>
        </p:txBody>
      </p:sp>
    </p:spTree>
    <p:extLst>
      <p:ext uri="{BB962C8B-B14F-4D97-AF65-F5344CB8AC3E}">
        <p14:creationId xmlns:p14="http://schemas.microsoft.com/office/powerpoint/2010/main" val="411583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3000"/>
                    </a14:imgEffect>
                    <a14:imgEffect>
                      <a14:brightnessContrast bright="3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" y="164757"/>
            <a:ext cx="9889792" cy="658203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2" y="382611"/>
            <a:ext cx="2614799" cy="445656"/>
          </a:xfrm>
          <a:prstGeom prst="rect">
            <a:avLst/>
          </a:prstGeom>
          <a:effectLst>
            <a:glow rad="139700">
              <a:schemeClr val="bg1">
                <a:alpha val="77000"/>
              </a:schemeClr>
            </a:glo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355843" y="2266561"/>
            <a:ext cx="5719421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50" b="1" dirty="0" err="1">
                <a:solidFill>
                  <a:srgbClr val="0070C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Milk</a:t>
            </a:r>
            <a:r>
              <a:rPr lang="ru-RU" sz="1950" b="1" dirty="0">
                <a:solidFill>
                  <a:srgbClr val="0070C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-IT</a:t>
            </a:r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дает управляющим молочными фермами всю необходимую информацию. Возможности </a:t>
            </a:r>
            <a:r>
              <a:rPr lang="ru-RU" sz="1950" b="1" dirty="0" err="1">
                <a:solidFill>
                  <a:srgbClr val="0070C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Milk</a:t>
            </a:r>
            <a:r>
              <a:rPr lang="ru-RU" sz="1950" b="1" dirty="0">
                <a:solidFill>
                  <a:srgbClr val="0070C0"/>
                </a:solidFill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-IT</a:t>
            </a:r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позволяют сконцентрировать</a:t>
            </a:r>
            <a:r>
              <a:rPr lang="en-US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внимание на тех коровах, которым это наиболее необходимо в данный момент. Программа обратит ваше внимание на то, что и с каким животным требуется сделать. Это  снижает расходы на не выявленные проблемы со здоровьем животных, улучшает производительность  и репродуктивность стада.</a:t>
            </a:r>
            <a:endParaRPr lang="ru-RU" sz="1950" dirty="0">
              <a:latin typeface="Corbel" panose="020B0503020204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17" y="2169929"/>
            <a:ext cx="3707282" cy="33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52" y="3944731"/>
            <a:ext cx="2862799" cy="1863393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4" y="228071"/>
            <a:ext cx="1845118" cy="2159435"/>
          </a:xfrm>
        </p:spPr>
      </p:pic>
      <p:sp>
        <p:nvSpPr>
          <p:cNvPr id="7" name="Прямоугольник 6"/>
          <p:cNvSpPr/>
          <p:nvPr/>
        </p:nvSpPr>
        <p:spPr>
          <a:xfrm>
            <a:off x="225020" y="2712430"/>
            <a:ext cx="947676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50" b="1" dirty="0" err="1">
                <a:solidFill>
                  <a:srgbClr val="1C59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Milk</a:t>
            </a:r>
            <a:r>
              <a:rPr lang="ru-RU" sz="1950" b="1" dirty="0">
                <a:solidFill>
                  <a:srgbClr val="1C59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-IT</a:t>
            </a:r>
            <a:r>
              <a:rPr lang="ru-RU" sz="1950" dirty="0">
                <a:latin typeface="Corbel" panose="020B0503020204020204" pitchFamily="34" charset="0"/>
              </a:rPr>
              <a:t> дает возможность в реальном времени отслеживать важные данные и анализировать полученную информацию в виде всевозможных отчетов.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669246" y="461202"/>
            <a:ext cx="6922403" cy="664927"/>
          </a:xfrm>
          <a:prstGeom prst="rect">
            <a:avLst/>
          </a:prstGeom>
          <a:effectLst>
            <a:glow rad="139700">
              <a:schemeClr val="bg1">
                <a:alpha val="77000"/>
              </a:schemeClr>
            </a:glow>
          </a:effectLst>
        </p:spPr>
        <p:txBody>
          <a:bodyPr wrap="square" lIns="74295" tIns="37148" rIns="74295" bIns="37148">
            <a:spAutoFit/>
          </a:bodyPr>
          <a:lstStyle/>
          <a:p>
            <a:pPr algn="r">
              <a:lnSpc>
                <a:spcPts val="2275"/>
              </a:lnSpc>
            </a:pPr>
            <a:r>
              <a:rPr lang="ru-RU" sz="2925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сбор и анализ данных в режиме реального времени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3298759" y="3729850"/>
            <a:ext cx="3265260" cy="2659126"/>
            <a:chOff x="4887638" y="3674304"/>
            <a:chExt cx="1435483" cy="1328824"/>
          </a:xfrm>
        </p:grpSpPr>
        <p:sp>
          <p:nvSpPr>
            <p:cNvPr id="229" name="Shape 258"/>
            <p:cNvSpPr/>
            <p:nvPr/>
          </p:nvSpPr>
          <p:spPr>
            <a:xfrm>
              <a:off x="5591299" y="3695617"/>
              <a:ext cx="28155" cy="33264"/>
            </a:xfrm>
            <a:custGeom>
              <a:avLst/>
              <a:gdLst/>
              <a:ahLst/>
              <a:cxnLst/>
              <a:rect l="0" t="0" r="0" b="0"/>
              <a:pathLst>
                <a:path w="26175" h="26162">
                  <a:moveTo>
                    <a:pt x="0" y="13094"/>
                  </a:moveTo>
                  <a:cubicBezTo>
                    <a:pt x="0" y="5855"/>
                    <a:pt x="5867" y="0"/>
                    <a:pt x="13094" y="0"/>
                  </a:cubicBezTo>
                  <a:cubicBezTo>
                    <a:pt x="20320" y="0"/>
                    <a:pt x="26162" y="5855"/>
                    <a:pt x="26175" y="13094"/>
                  </a:cubicBezTo>
                  <a:cubicBezTo>
                    <a:pt x="26175" y="20320"/>
                    <a:pt x="20320" y="26162"/>
                    <a:pt x="13094" y="26162"/>
                  </a:cubicBezTo>
                  <a:cubicBezTo>
                    <a:pt x="5867" y="26162"/>
                    <a:pt x="0" y="20333"/>
                    <a:pt x="0" y="13094"/>
                  </a:cubicBezTo>
                  <a:close/>
                </a:path>
              </a:pathLst>
            </a:custGeom>
            <a:ln w="19050" cap="rnd">
              <a:round/>
            </a:ln>
          </p:spPr>
          <p:style>
            <a:lnRef idx="1">
              <a:srgbClr val="009AD8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 sz="1463"/>
            </a:p>
          </p:txBody>
        </p:sp>
        <p:sp>
          <p:nvSpPr>
            <p:cNvPr id="230" name="Shape 259"/>
            <p:cNvSpPr/>
            <p:nvPr/>
          </p:nvSpPr>
          <p:spPr>
            <a:xfrm>
              <a:off x="4945042" y="3748590"/>
              <a:ext cx="1320653" cy="1007990"/>
            </a:xfrm>
            <a:custGeom>
              <a:avLst/>
              <a:gdLst/>
              <a:ahLst/>
              <a:cxnLst/>
              <a:rect l="0" t="0" r="0" b="0"/>
              <a:pathLst>
                <a:path w="1227798" h="792785">
                  <a:moveTo>
                    <a:pt x="0" y="792785"/>
                  </a:moveTo>
                  <a:lnTo>
                    <a:pt x="0" y="0"/>
                  </a:lnTo>
                  <a:lnTo>
                    <a:pt x="1227798" y="0"/>
                  </a:lnTo>
                  <a:lnTo>
                    <a:pt x="1227798" y="787768"/>
                  </a:lnTo>
                  <a:lnTo>
                    <a:pt x="1227798" y="792785"/>
                  </a:lnTo>
                  <a:lnTo>
                    <a:pt x="0" y="792785"/>
                  </a:lnTo>
                  <a:close/>
                </a:path>
              </a:pathLst>
            </a:custGeom>
            <a:ln w="19050" cap="rnd">
              <a:solidFill>
                <a:srgbClr val="1F5B98"/>
              </a:solidFill>
              <a:round/>
            </a:ln>
          </p:spPr>
          <p:style>
            <a:lnRef idx="1">
              <a:srgbClr val="009AD8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 sz="1463"/>
            </a:p>
          </p:txBody>
        </p:sp>
        <p:sp>
          <p:nvSpPr>
            <p:cNvPr id="231" name="Shape 278"/>
            <p:cNvSpPr/>
            <p:nvPr/>
          </p:nvSpPr>
          <p:spPr>
            <a:xfrm>
              <a:off x="5189307" y="4229104"/>
              <a:ext cx="46172" cy="36906"/>
            </a:xfrm>
            <a:custGeom>
              <a:avLst/>
              <a:gdLst/>
              <a:ahLst/>
              <a:cxnLst/>
              <a:rect l="0" t="0" r="0" b="0"/>
              <a:pathLst>
                <a:path w="42926" h="29026">
                  <a:moveTo>
                    <a:pt x="32523" y="1154"/>
                  </a:moveTo>
                  <a:cubicBezTo>
                    <a:pt x="38405" y="2016"/>
                    <a:pt x="42926" y="3448"/>
                    <a:pt x="42926" y="3448"/>
                  </a:cubicBezTo>
                  <a:lnTo>
                    <a:pt x="7201" y="29026"/>
                  </a:lnTo>
                  <a:cubicBezTo>
                    <a:pt x="0" y="21978"/>
                    <a:pt x="3086" y="6826"/>
                    <a:pt x="13957" y="2280"/>
                  </a:cubicBezTo>
                  <a:cubicBezTo>
                    <a:pt x="19399" y="0"/>
                    <a:pt x="26641" y="292"/>
                    <a:pt x="32523" y="1154"/>
                  </a:cubicBezTo>
                  <a:close/>
                </a:path>
              </a:pathLst>
            </a:custGeom>
            <a:ln w="1905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 sz="1463"/>
            </a:p>
          </p:txBody>
        </p:sp>
        <p:sp>
          <p:nvSpPr>
            <p:cNvPr id="232" name="Shape 257"/>
            <p:cNvSpPr/>
            <p:nvPr/>
          </p:nvSpPr>
          <p:spPr>
            <a:xfrm>
              <a:off x="4887638" y="3674304"/>
              <a:ext cx="1435483" cy="1328824"/>
            </a:xfrm>
            <a:custGeom>
              <a:avLst/>
              <a:gdLst/>
              <a:ahLst/>
              <a:cxnLst/>
              <a:rect l="0" t="0" r="0" b="0"/>
              <a:pathLst>
                <a:path w="1334554" h="1045121">
                  <a:moveTo>
                    <a:pt x="1298105" y="0"/>
                  </a:moveTo>
                  <a:lnTo>
                    <a:pt x="36436" y="0"/>
                  </a:lnTo>
                  <a:cubicBezTo>
                    <a:pt x="16307" y="0"/>
                    <a:pt x="12" y="16294"/>
                    <a:pt x="12" y="36436"/>
                  </a:cubicBezTo>
                  <a:lnTo>
                    <a:pt x="0" y="873189"/>
                  </a:lnTo>
                  <a:cubicBezTo>
                    <a:pt x="12" y="893318"/>
                    <a:pt x="16307" y="909650"/>
                    <a:pt x="36436" y="909650"/>
                  </a:cubicBezTo>
                  <a:lnTo>
                    <a:pt x="511911" y="909650"/>
                  </a:lnTo>
                  <a:cubicBezTo>
                    <a:pt x="510997" y="927621"/>
                    <a:pt x="507200" y="934949"/>
                    <a:pt x="495097" y="946887"/>
                  </a:cubicBezTo>
                  <a:cubicBezTo>
                    <a:pt x="486054" y="955777"/>
                    <a:pt x="474535" y="959015"/>
                    <a:pt x="464058" y="970648"/>
                  </a:cubicBezTo>
                  <a:cubicBezTo>
                    <a:pt x="453758" y="982459"/>
                    <a:pt x="447573" y="1001128"/>
                    <a:pt x="447573" y="1038441"/>
                  </a:cubicBezTo>
                  <a:lnTo>
                    <a:pt x="447573" y="1045121"/>
                  </a:lnTo>
                  <a:lnTo>
                    <a:pt x="886968" y="1045121"/>
                  </a:lnTo>
                  <a:lnTo>
                    <a:pt x="886968" y="1038441"/>
                  </a:lnTo>
                  <a:cubicBezTo>
                    <a:pt x="886968" y="1001128"/>
                    <a:pt x="880795" y="982459"/>
                    <a:pt x="870471" y="970648"/>
                  </a:cubicBezTo>
                  <a:cubicBezTo>
                    <a:pt x="860018" y="959015"/>
                    <a:pt x="848487" y="955777"/>
                    <a:pt x="839432" y="946887"/>
                  </a:cubicBezTo>
                  <a:cubicBezTo>
                    <a:pt x="827341" y="934949"/>
                    <a:pt x="823557" y="927621"/>
                    <a:pt x="822655" y="909650"/>
                  </a:cubicBezTo>
                  <a:lnTo>
                    <a:pt x="1298105" y="909650"/>
                  </a:lnTo>
                  <a:cubicBezTo>
                    <a:pt x="1318234" y="909650"/>
                    <a:pt x="1334529" y="893318"/>
                    <a:pt x="1334529" y="873189"/>
                  </a:cubicBezTo>
                  <a:lnTo>
                    <a:pt x="1334554" y="873189"/>
                  </a:lnTo>
                  <a:lnTo>
                    <a:pt x="1334554" y="36436"/>
                  </a:lnTo>
                  <a:cubicBezTo>
                    <a:pt x="1334529" y="16294"/>
                    <a:pt x="1318234" y="0"/>
                    <a:pt x="1298105" y="0"/>
                  </a:cubicBezTo>
                  <a:close/>
                </a:path>
              </a:pathLst>
            </a:custGeom>
            <a:ln w="19050" cap="rnd">
              <a:solidFill>
                <a:srgbClr val="135392"/>
              </a:solidFill>
              <a:round/>
            </a:ln>
          </p:spPr>
          <p:style>
            <a:lnRef idx="1">
              <a:srgbClr val="009AD8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 sz="1463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6942622" y="4019364"/>
            <a:ext cx="2711701" cy="1789110"/>
            <a:chOff x="8585349" y="3735570"/>
            <a:chExt cx="3337478" cy="2201982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EEF2E3"/>
                </a:clrFrom>
                <a:clrTo>
                  <a:srgbClr val="EEF2E3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82106" y="3771410"/>
              <a:ext cx="2943962" cy="2076890"/>
            </a:xfrm>
            <a:prstGeom prst="rect">
              <a:avLst/>
            </a:prstGeom>
          </p:spPr>
        </p:pic>
        <p:sp>
          <p:nvSpPr>
            <p:cNvPr id="16" name="Скругленный прямоугольник 15"/>
            <p:cNvSpPr/>
            <p:nvPr/>
          </p:nvSpPr>
          <p:spPr>
            <a:xfrm>
              <a:off x="8585349" y="3735570"/>
              <a:ext cx="3337478" cy="2201982"/>
            </a:xfrm>
            <a:prstGeom prst="roundRect">
              <a:avLst/>
            </a:prstGeom>
            <a:noFill/>
            <a:ln w="19050">
              <a:solidFill>
                <a:srgbClr val="1F5B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244904" y="4030224"/>
            <a:ext cx="2711701" cy="1829009"/>
            <a:chOff x="304656" y="3777861"/>
            <a:chExt cx="3337478" cy="2251088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329494" y="3889512"/>
              <a:ext cx="3233219" cy="2139437"/>
              <a:chOff x="4384544" y="4877224"/>
              <a:chExt cx="3057449" cy="1761082"/>
            </a:xfrm>
          </p:grpSpPr>
          <p:grpSp>
            <p:nvGrpSpPr>
              <p:cNvPr id="11" name="Группа 10"/>
              <p:cNvGrpSpPr/>
              <p:nvPr/>
            </p:nvGrpSpPr>
            <p:grpSpPr>
              <a:xfrm>
                <a:off x="4384544" y="4877224"/>
                <a:ext cx="3057449" cy="1761082"/>
                <a:chOff x="5562675" y="4961194"/>
                <a:chExt cx="3057449" cy="1761082"/>
              </a:xfrm>
            </p:grpSpPr>
            <p:pic>
              <p:nvPicPr>
                <p:cNvPr id="9" name="Рисунок 8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943" t="32839" r="17939" b="18706"/>
                <a:stretch/>
              </p:blipFill>
              <p:spPr>
                <a:xfrm>
                  <a:off x="5795158" y="4961194"/>
                  <a:ext cx="1552972" cy="1611056"/>
                </a:xfrm>
                <a:prstGeom prst="rect">
                  <a:avLst/>
                </a:prstGeom>
              </p:spPr>
            </p:pic>
            <p:pic>
              <p:nvPicPr>
                <p:cNvPr id="268" name="Рисунок 26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52" t="32839" r="49092" b="19136"/>
                <a:stretch/>
              </p:blipFill>
              <p:spPr>
                <a:xfrm>
                  <a:off x="7175045" y="4961194"/>
                  <a:ext cx="1445079" cy="1596769"/>
                </a:xfrm>
                <a:prstGeom prst="rect">
                  <a:avLst/>
                </a:prstGeom>
              </p:spPr>
            </p:pic>
            <p:pic>
              <p:nvPicPr>
                <p:cNvPr id="269" name="Рисунок 268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09" t="32839" r="76660" b="14194"/>
                <a:stretch/>
              </p:blipFill>
              <p:spPr>
                <a:xfrm>
                  <a:off x="5562675" y="4961194"/>
                  <a:ext cx="261055" cy="1761082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4683699" y="6447171"/>
                <a:ext cx="2677611" cy="169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488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2013              2014             2015                2016               2017              2018</a:t>
                </a:r>
              </a:p>
            </p:txBody>
          </p:sp>
        </p:grpSp>
        <p:sp>
          <p:nvSpPr>
            <p:cNvPr id="271" name="Скругленный прямоугольник 270"/>
            <p:cNvSpPr/>
            <p:nvPr/>
          </p:nvSpPr>
          <p:spPr>
            <a:xfrm>
              <a:off x="304656" y="3777861"/>
              <a:ext cx="3337478" cy="2201982"/>
            </a:xfrm>
            <a:prstGeom prst="roundRect">
              <a:avLst/>
            </a:prstGeom>
            <a:noFill/>
            <a:ln w="19050">
              <a:solidFill>
                <a:srgbClr val="1F5B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</p:grpSp>
      <p:cxnSp>
        <p:nvCxnSpPr>
          <p:cNvPr id="23" name="Прямая соединительная линия 22"/>
          <p:cNvCxnSpPr/>
          <p:nvPr/>
        </p:nvCxnSpPr>
        <p:spPr>
          <a:xfrm flipH="1">
            <a:off x="6564019" y="4928627"/>
            <a:ext cx="378603" cy="3869"/>
          </a:xfrm>
          <a:prstGeom prst="line">
            <a:avLst/>
          </a:prstGeom>
          <a:ln w="38100">
            <a:solidFill>
              <a:srgbClr val="1F5B98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Прямая соединительная линия 272"/>
          <p:cNvCxnSpPr/>
          <p:nvPr/>
        </p:nvCxnSpPr>
        <p:spPr>
          <a:xfrm flipH="1">
            <a:off x="2920158" y="4935677"/>
            <a:ext cx="378603" cy="3869"/>
          </a:xfrm>
          <a:prstGeom prst="line">
            <a:avLst/>
          </a:prstGeom>
          <a:ln w="38100">
            <a:solidFill>
              <a:srgbClr val="1F5B98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5" name="Рисунок 27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27" y="461202"/>
            <a:ext cx="2569414" cy="437921"/>
          </a:xfrm>
          <a:prstGeom prst="rect">
            <a:avLst/>
          </a:prstGeom>
          <a:effectLst>
            <a:glow rad="139700">
              <a:schemeClr val="bg1">
                <a:alpha val="7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116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647935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22" y="214184"/>
            <a:ext cx="1760607" cy="2306594"/>
          </a:xfrm>
        </p:spPr>
      </p:pic>
      <p:sp>
        <p:nvSpPr>
          <p:cNvPr id="7" name="Прямоугольник 6"/>
          <p:cNvSpPr/>
          <p:nvPr/>
        </p:nvSpPr>
        <p:spPr>
          <a:xfrm>
            <a:off x="3214491" y="3599726"/>
            <a:ext cx="5371884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50" dirty="0">
                <a:latin typeface="Corbel" panose="020B0503020204020204" pitchFamily="34" charset="0"/>
              </a:rPr>
              <a:t>Программа </a:t>
            </a:r>
            <a:r>
              <a:rPr lang="ru-RU" sz="1950" b="1" dirty="0" err="1">
                <a:solidFill>
                  <a:srgbClr val="1C59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Milk</a:t>
            </a:r>
            <a:r>
              <a:rPr lang="ru-RU" sz="1950" b="1" dirty="0">
                <a:solidFill>
                  <a:srgbClr val="1C59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-IT</a:t>
            </a:r>
            <a:r>
              <a:rPr lang="ru-RU" sz="1950" dirty="0">
                <a:latin typeface="Corbel" panose="020B0503020204020204" pitchFamily="34" charset="0"/>
              </a:rPr>
              <a:t> разрабатывается в России и учитывает все пожелания отечественных фермеров. </a:t>
            </a:r>
            <a:endParaRPr lang="en-US" sz="1950" dirty="0" smtClean="0">
              <a:latin typeface="Corbel" panose="020B0503020204020204" pitchFamily="34" charset="0"/>
            </a:endParaRPr>
          </a:p>
          <a:p>
            <a:pPr algn="just"/>
            <a:endParaRPr lang="ru-RU" sz="1950" dirty="0">
              <a:latin typeface="Corbel" panose="020B0503020204020204" pitchFamily="34" charset="0"/>
            </a:endParaRPr>
          </a:p>
          <a:p>
            <a:pPr algn="just"/>
            <a:r>
              <a:rPr lang="ru-RU" sz="1950" dirty="0">
                <a:latin typeface="Corbel" panose="020B0503020204020204" pitchFamily="34" charset="0"/>
              </a:rPr>
              <a:t>Как российский продукт она защищена от влияния санкций и </a:t>
            </a:r>
            <a:r>
              <a:rPr lang="ru-RU" sz="1950" dirty="0" err="1">
                <a:latin typeface="Corbel" panose="020B0503020204020204" pitchFamily="34" charset="0"/>
              </a:rPr>
              <a:t>контрсанкций</a:t>
            </a:r>
            <a:r>
              <a:rPr lang="ru-RU" sz="1950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72708" y="422336"/>
            <a:ext cx="8413667" cy="921407"/>
          </a:xfrm>
          <a:prstGeom prst="rect">
            <a:avLst/>
          </a:prstGeom>
          <a:noFill/>
        </p:spPr>
        <p:txBody>
          <a:bodyPr wrap="square" lIns="74295" tIns="37148" rIns="74295" bIns="37148">
            <a:spAutoFit/>
          </a:bodyPr>
          <a:lstStyle/>
          <a:p>
            <a:pPr algn="r">
              <a:lnSpc>
                <a:spcPts val="3250"/>
              </a:lnSpc>
            </a:pPr>
            <a:r>
              <a:rPr lang="ru-RU" sz="292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–  точный, надежный молокомер, </a:t>
            </a:r>
          </a:p>
          <a:p>
            <a:pPr algn="r">
              <a:lnSpc>
                <a:spcPts val="3250"/>
              </a:lnSpc>
            </a:pPr>
            <a:r>
              <a:rPr lang="ru-RU" sz="292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измеряет надой  и электропроводность молока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0" y="472841"/>
            <a:ext cx="2406754" cy="410198"/>
          </a:xfrm>
          <a:prstGeom prst="rect">
            <a:avLst/>
          </a:prstGeom>
          <a:effectLst>
            <a:glow rad="139700">
              <a:schemeClr val="bg1">
                <a:alpha val="77000"/>
              </a:schemeClr>
            </a:glo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0" y="3047791"/>
            <a:ext cx="2486210" cy="3276776"/>
          </a:xfrm>
          <a:prstGeom prst="rect">
            <a:avLst/>
          </a:prstGeom>
        </p:spPr>
      </p:pic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676045"/>
              </p:ext>
            </p:extLst>
          </p:nvPr>
        </p:nvGraphicFramePr>
        <p:xfrm>
          <a:off x="271612" y="3047791"/>
          <a:ext cx="2586486" cy="3513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r:id="rId10" imgW="4611600" imgH="6263640" progId="">
                  <p:embed/>
                </p:oleObj>
              </mc:Choice>
              <mc:Fallback>
                <p:oleObj r:id="rId10" imgW="4611600" imgH="6263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1612" y="3047791"/>
                        <a:ext cx="2586486" cy="3513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723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3" y="223443"/>
            <a:ext cx="1850325" cy="2165529"/>
          </a:xfrm>
        </p:spPr>
      </p:pic>
      <p:sp>
        <p:nvSpPr>
          <p:cNvPr id="7" name="Прямоугольник 6"/>
          <p:cNvSpPr/>
          <p:nvPr/>
        </p:nvSpPr>
        <p:spPr>
          <a:xfrm>
            <a:off x="4496539" y="2713107"/>
            <a:ext cx="5210746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50" dirty="0"/>
              <a:t>Система автоматизации доения регистрирует в процессе работы информацию о коровах и надоях.</a:t>
            </a:r>
            <a:r>
              <a:rPr lang="ru-RU" sz="1950" i="1" dirty="0"/>
              <a:t> </a:t>
            </a:r>
            <a:endParaRPr lang="ru-RU" sz="1950" dirty="0"/>
          </a:p>
          <a:p>
            <a:pPr algn="just"/>
            <a:r>
              <a:rPr lang="ru-RU" sz="1950" dirty="0"/>
              <a:t>Программа систематизирует и анализирует полученную информацию, а также предоставляет необходимые отчеты по показателям состояния стада:</a:t>
            </a:r>
          </a:p>
          <a:p>
            <a:pPr marL="801013" indent="-278613" algn="just">
              <a:buClr>
                <a:srgbClr val="1B5895"/>
              </a:buClr>
              <a:buFont typeface="Arial" panose="020B0604020202020204" pitchFamily="34" charset="0"/>
              <a:buChar char="•"/>
            </a:pPr>
            <a:r>
              <a:rPr lang="ru-RU" sz="1950" dirty="0"/>
              <a:t>надоям, </a:t>
            </a:r>
          </a:p>
          <a:p>
            <a:pPr marL="801013" indent="-278613" algn="just">
              <a:buClr>
                <a:srgbClr val="1B5895"/>
              </a:buClr>
              <a:buFont typeface="Arial" panose="020B0604020202020204" pitchFamily="34" charset="0"/>
              <a:buChar char="•"/>
            </a:pPr>
            <a:r>
              <a:rPr lang="ru-RU" sz="1950" dirty="0"/>
              <a:t>здоровью, </a:t>
            </a:r>
          </a:p>
          <a:p>
            <a:pPr marL="801013" indent="-278613" algn="just">
              <a:buClr>
                <a:srgbClr val="1B5895"/>
              </a:buClr>
              <a:buFont typeface="Arial" panose="020B0604020202020204" pitchFamily="34" charset="0"/>
              <a:buChar char="•"/>
            </a:pPr>
            <a:r>
              <a:rPr lang="ru-RU" sz="1950" dirty="0"/>
              <a:t>воспроизводству, </a:t>
            </a:r>
          </a:p>
          <a:p>
            <a:pPr marL="801013" indent="-278613" algn="just">
              <a:buClr>
                <a:srgbClr val="1B5895"/>
              </a:buClr>
              <a:buFont typeface="Arial" panose="020B0604020202020204" pitchFamily="34" charset="0"/>
              <a:buChar char="•"/>
            </a:pPr>
            <a:r>
              <a:rPr lang="ru-RU" sz="1950" dirty="0"/>
              <a:t>кормлению и т.п. </a:t>
            </a:r>
            <a:endParaRPr lang="ru-RU" sz="1950" dirty="0">
              <a:latin typeface="Corbel" panose="020B0503020204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46684" y="372464"/>
            <a:ext cx="8413667" cy="536686"/>
          </a:xfrm>
          <a:prstGeom prst="rect">
            <a:avLst/>
          </a:prstGeom>
          <a:noFill/>
        </p:spPr>
        <p:txBody>
          <a:bodyPr wrap="square" lIns="74295" tIns="37148" rIns="74295" bIns="37148">
            <a:spAutoFit/>
          </a:bodyPr>
          <a:lstStyle/>
          <a:p>
            <a:pPr algn="r">
              <a:lnSpc>
                <a:spcPts val="3575"/>
              </a:lnSpc>
            </a:pPr>
            <a:r>
              <a:rPr lang="ru-RU" sz="2844" b="1" spc="-24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–  надёжный инструмент управления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00" y="503030"/>
            <a:ext cx="2281321" cy="388819"/>
          </a:xfrm>
          <a:prstGeom prst="rect">
            <a:avLst/>
          </a:prstGeom>
          <a:effectLst>
            <a:glow rad="139700">
              <a:schemeClr val="bg1">
                <a:alpha val="77000"/>
              </a:schemeClr>
            </a:glow>
          </a:effectLst>
        </p:spPr>
      </p:pic>
      <p:grpSp>
        <p:nvGrpSpPr>
          <p:cNvPr id="4" name="Группа 3"/>
          <p:cNvGrpSpPr/>
          <p:nvPr/>
        </p:nvGrpSpPr>
        <p:grpSpPr>
          <a:xfrm>
            <a:off x="247533" y="2713107"/>
            <a:ext cx="4123329" cy="3462500"/>
            <a:chOff x="304656" y="2441346"/>
            <a:chExt cx="5074866" cy="4261539"/>
          </a:xfrm>
        </p:grpSpPr>
        <p:pic>
          <p:nvPicPr>
            <p:cNvPr id="5122" name="Picture 2" descr="ÐÐ¾ÑÐ¾Ð¶ÐµÐµ Ð¸Ð·Ð¾Ð±ÑÐ°Ð¶ÐµÐ½Ð¸Ðµ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867" b="37469"/>
            <a:stretch/>
          </p:blipFill>
          <p:spPr bwMode="auto">
            <a:xfrm>
              <a:off x="519470" y="2679582"/>
              <a:ext cx="4646296" cy="321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Группа 7"/>
            <p:cNvGrpSpPr/>
            <p:nvPr/>
          </p:nvGrpSpPr>
          <p:grpSpPr>
            <a:xfrm>
              <a:off x="304656" y="2441346"/>
              <a:ext cx="5074866" cy="4261539"/>
              <a:chOff x="4887638" y="3674304"/>
              <a:chExt cx="1435483" cy="1328824"/>
            </a:xfrm>
          </p:grpSpPr>
          <p:sp>
            <p:nvSpPr>
              <p:cNvPr id="9" name="Shape 258"/>
              <p:cNvSpPr/>
              <p:nvPr/>
            </p:nvSpPr>
            <p:spPr>
              <a:xfrm>
                <a:off x="5591299" y="3695617"/>
                <a:ext cx="28155" cy="33264"/>
              </a:xfrm>
              <a:custGeom>
                <a:avLst/>
                <a:gdLst/>
                <a:ahLst/>
                <a:cxnLst/>
                <a:rect l="0" t="0" r="0" b="0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ln w="19050" cap="rnd"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10" name="Shape 259"/>
              <p:cNvSpPr/>
              <p:nvPr/>
            </p:nvSpPr>
            <p:spPr>
              <a:xfrm>
                <a:off x="4945042" y="3748590"/>
                <a:ext cx="1320653" cy="1007990"/>
              </a:xfrm>
              <a:custGeom>
                <a:avLst/>
                <a:gdLst/>
                <a:ahLst/>
                <a:cxnLst/>
                <a:rect l="0" t="0" r="0" b="0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ln w="19050" cap="rnd">
                <a:solidFill>
                  <a:srgbClr val="1F5B98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11" name="Shape 278"/>
              <p:cNvSpPr/>
              <p:nvPr/>
            </p:nvSpPr>
            <p:spPr>
              <a:xfrm>
                <a:off x="5189307" y="4229104"/>
                <a:ext cx="46172" cy="36906"/>
              </a:xfrm>
              <a:custGeom>
                <a:avLst/>
                <a:gdLst/>
                <a:ahLst/>
                <a:cxnLst/>
                <a:rect l="0" t="0" r="0" b="0"/>
                <a:pathLst>
                  <a:path w="42926" h="29026">
                    <a:moveTo>
                      <a:pt x="32523" y="1154"/>
                    </a:moveTo>
                    <a:cubicBezTo>
                      <a:pt x="38405" y="2016"/>
                      <a:pt x="42926" y="3448"/>
                      <a:pt x="42926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ln w="1905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FFFF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  <p:sp>
            <p:nvSpPr>
              <p:cNvPr id="12" name="Shape 257"/>
              <p:cNvSpPr/>
              <p:nvPr/>
            </p:nvSpPr>
            <p:spPr>
              <a:xfrm>
                <a:off x="4887638" y="3674304"/>
                <a:ext cx="1435483" cy="1328824"/>
              </a:xfrm>
              <a:custGeom>
                <a:avLst/>
                <a:gdLst/>
                <a:ahLst/>
                <a:cxnLst/>
                <a:rect l="0" t="0" r="0" b="0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ln w="19050" cap="rnd">
                <a:solidFill>
                  <a:srgbClr val="135392"/>
                </a:solidFill>
                <a:round/>
              </a:ln>
            </p:spPr>
            <p:style>
              <a:lnRef idx="1">
                <a:srgbClr val="009AD8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ru-RU"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29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217" y="3535092"/>
            <a:ext cx="9426778" cy="30551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180634" y="436613"/>
            <a:ext cx="5374774" cy="536686"/>
          </a:xfrm>
          <a:prstGeom prst="rect">
            <a:avLst/>
          </a:prstGeom>
          <a:noFill/>
        </p:spPr>
        <p:txBody>
          <a:bodyPr wrap="square" lIns="74295" tIns="37148" rIns="74295" bIns="37148">
            <a:spAutoFit/>
          </a:bodyPr>
          <a:lstStyle/>
          <a:p>
            <a:pPr algn="r">
              <a:lnSpc>
                <a:spcPts val="3575"/>
              </a:lnSpc>
            </a:pPr>
            <a:r>
              <a:rPr lang="ru-RU" sz="292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–  Подтверждённый успех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0" y="535281"/>
            <a:ext cx="2406754" cy="410198"/>
          </a:xfrm>
          <a:prstGeom prst="rect">
            <a:avLst/>
          </a:prstGeom>
          <a:effectLst>
            <a:glow rad="139700">
              <a:schemeClr val="bg1">
                <a:alpha val="77000"/>
              </a:schemeClr>
            </a:glo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4" y="1616908"/>
            <a:ext cx="2283023" cy="212824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2" y="5322098"/>
            <a:ext cx="1268172" cy="12681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ик 13"/>
          <p:cNvSpPr/>
          <p:nvPr/>
        </p:nvSpPr>
        <p:spPr>
          <a:xfrm>
            <a:off x="1589679" y="5635008"/>
            <a:ext cx="8193458" cy="95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69" i="1" spc="-24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Мастит отрицательно влияет на рентабельность фермы. Поражая высокопродуктивных коров, мастит снижает среднее производство молока в стаде, ухудшая как краткосрочные надои, так и показатели по всей лактации.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934649" y="2092527"/>
            <a:ext cx="660936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50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Обнаружение мастита на доклинической, начальной стадии и как следствие снижение убытков, связанных с ним.</a:t>
            </a:r>
            <a:endParaRPr lang="ru-RU" sz="19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5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Другая 48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4382C1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TF00001169</Template>
  <TotalTime>2813</TotalTime>
  <Words>514</Words>
  <Application>Microsoft Office PowerPoint</Application>
  <PresentationFormat>Лист A4 (210x297 мм)</PresentationFormat>
  <Paragraphs>63</Paragraphs>
  <Slides>11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Candara</vt:lpstr>
      <vt:lpstr>Corbel</vt:lpstr>
      <vt:lpstr>Courier New</vt:lpstr>
      <vt:lpstr>Symbol</vt:lpstr>
      <vt:lpstr>Times New Roman</vt:lpstr>
      <vt:lpstr>Волна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Корсакова Екатерина Анатольевна</dc:creator>
  <cp:lastModifiedBy>K</cp:lastModifiedBy>
  <cp:revision>51</cp:revision>
  <cp:lastPrinted>2019-01-30T12:38:16Z</cp:lastPrinted>
  <dcterms:created xsi:type="dcterms:W3CDTF">2018-11-12T13:29:11Z</dcterms:created>
  <dcterms:modified xsi:type="dcterms:W3CDTF">2021-04-26T08:51:48Z</dcterms:modified>
</cp:coreProperties>
</file>